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notesSlides/notesSlide2.xml" ContentType="application/vnd.openxmlformats-officedocument.presentationml.notesSlide+xml"/>
  <Override PartName="/ppt/theme/themeOverride37.xml" ContentType="application/vnd.openxmlformats-officedocument.themeOverride+xml"/>
  <Override PartName="/ppt/notesSlides/notesSlide3.xml" ContentType="application/vnd.openxmlformats-officedocument.presentationml.notesSlide+xml"/>
  <Override PartName="/ppt/theme/themeOverride38.xml" ContentType="application/vnd.openxmlformats-officedocument.themeOverride+xml"/>
  <Override PartName="/ppt/notesSlides/notesSlide4.xml" ContentType="application/vnd.openxmlformats-officedocument.presentationml.notesSlide+xml"/>
  <Override PartName="/ppt/theme/themeOverride39.xml" ContentType="application/vnd.openxmlformats-officedocument.themeOverride+xml"/>
  <Override PartName="/ppt/notesSlides/notesSlide5.xml" ContentType="application/vnd.openxmlformats-officedocument.presentationml.notesSlide+xml"/>
  <Override PartName="/ppt/theme/themeOverride40.xml" ContentType="application/vnd.openxmlformats-officedocument.themeOverr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9" r:id="rId2"/>
    <p:sldMasterId id="2147483722" r:id="rId3"/>
  </p:sldMasterIdLst>
  <p:notesMasterIdLst>
    <p:notesMasterId r:id="rId45"/>
  </p:notesMasterIdLst>
  <p:sldIdLst>
    <p:sldId id="256" r:id="rId4"/>
    <p:sldId id="1948" r:id="rId5"/>
    <p:sldId id="1949" r:id="rId6"/>
    <p:sldId id="1979" r:id="rId7"/>
    <p:sldId id="1950" r:id="rId8"/>
    <p:sldId id="1951" r:id="rId9"/>
    <p:sldId id="1952" r:id="rId10"/>
    <p:sldId id="1953" r:id="rId11"/>
    <p:sldId id="1633" r:id="rId12"/>
    <p:sldId id="1975" r:id="rId13"/>
    <p:sldId id="1980" r:id="rId14"/>
    <p:sldId id="1970" r:id="rId15"/>
    <p:sldId id="1982" r:id="rId16"/>
    <p:sldId id="1983" r:id="rId17"/>
    <p:sldId id="1984" r:id="rId18"/>
    <p:sldId id="1986" r:id="rId19"/>
    <p:sldId id="1985" r:id="rId20"/>
    <p:sldId id="1987" r:id="rId21"/>
    <p:sldId id="1988" r:id="rId22"/>
    <p:sldId id="1989" r:id="rId23"/>
    <p:sldId id="1990" r:id="rId24"/>
    <p:sldId id="1993" r:id="rId25"/>
    <p:sldId id="1991" r:id="rId26"/>
    <p:sldId id="1992" r:id="rId27"/>
    <p:sldId id="1994" r:id="rId28"/>
    <p:sldId id="1981" r:id="rId29"/>
    <p:sldId id="1995" r:id="rId30"/>
    <p:sldId id="1996" r:id="rId31"/>
    <p:sldId id="1997" r:id="rId32"/>
    <p:sldId id="1977" r:id="rId33"/>
    <p:sldId id="1998" r:id="rId34"/>
    <p:sldId id="1999" r:id="rId35"/>
    <p:sldId id="1976" r:id="rId36"/>
    <p:sldId id="2002" r:id="rId37"/>
    <p:sldId id="2000" r:id="rId38"/>
    <p:sldId id="2001" r:id="rId39"/>
    <p:sldId id="1670" r:id="rId40"/>
    <p:sldId id="1671" r:id="rId41"/>
    <p:sldId id="1672" r:id="rId42"/>
    <p:sldId id="292" r:id="rId43"/>
    <p:sldId id="29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A31D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47" autoAdjust="0"/>
  </p:normalViewPr>
  <p:slideViewPr>
    <p:cSldViewPr>
      <p:cViewPr varScale="1">
        <p:scale>
          <a:sx n="107" d="100"/>
          <a:sy n="107" d="100"/>
        </p:scale>
        <p:origin x="672" y="78"/>
      </p:cViewPr>
      <p:guideLst>
        <p:guide orient="horz" pos="2160"/>
        <p:guide pos="3840"/>
      </p:guideLst>
    </p:cSldViewPr>
  </p:slideViewPr>
  <p:outlineViewPr>
    <p:cViewPr>
      <p:scale>
        <a:sx n="33" d="100"/>
        <a:sy n="33" d="100"/>
      </p:scale>
      <p:origin x="54" y="633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C45998-F6EA-49A2-A1EC-8263BB1EC575}" type="datetimeFigureOut">
              <a:rPr lang="en-US" smtClean="0"/>
              <a:t>9/6/2026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E381B2-66CF-4101-8317-0531AEB1D31C}" type="slidenum">
              <a:rPr lang="en-US" smtClean="0"/>
              <a:t>‹#›</a:t>
            </a:fld>
            <a:endParaRPr lang="en-US"/>
          </a:p>
        </p:txBody>
      </p:sp>
    </p:spTree>
    <p:extLst>
      <p:ext uri="{BB962C8B-B14F-4D97-AF65-F5344CB8AC3E}">
        <p14:creationId xmlns:p14="http://schemas.microsoft.com/office/powerpoint/2010/main" val="2543259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a:xfrm>
            <a:off x="685800" y="4724400"/>
            <a:ext cx="5486400" cy="41148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Eddie Williams </a:t>
            </a:r>
            <a:r>
              <a:rPr kumimoji="0" lang="en-US" sz="1200" b="0" i="0" u="none" strike="noStrike" kern="1200" cap="none" spc="0" normalizeH="0" baseline="0" noProof="0">
                <a:ln>
                  <a:noFill/>
                </a:ln>
                <a:solidFill>
                  <a:prstClr val="black"/>
                </a:solidFill>
                <a:effectLst/>
                <a:uLnTx/>
                <a:uFillTx/>
                <a:latin typeface="Calibri"/>
                <a:ea typeface="+mn-ea"/>
                <a:cs typeface="+mn-cs"/>
              </a:rPr>
              <a:t>~  September 9, 2026</a:t>
            </a:r>
            <a:endParaRPr lang="en-US" sz="1400" dirty="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8069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A9EE78-BC61-48A3-B71F-BF56EB2414D7}" type="slidenum">
              <a:rPr lang="en-US" smtClean="0"/>
              <a:t>37</a:t>
            </a:fld>
            <a:endParaRPr lang="en-US"/>
          </a:p>
        </p:txBody>
      </p:sp>
    </p:spTree>
    <p:extLst>
      <p:ext uri="{BB962C8B-B14F-4D97-AF65-F5344CB8AC3E}">
        <p14:creationId xmlns:p14="http://schemas.microsoft.com/office/powerpoint/2010/main" val="4124756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A9EE78-BC61-48A3-B71F-BF56EB2414D7}" type="slidenum">
              <a:rPr lang="en-US" smtClean="0"/>
              <a:t>38</a:t>
            </a:fld>
            <a:endParaRPr lang="en-US"/>
          </a:p>
        </p:txBody>
      </p:sp>
    </p:spTree>
    <p:extLst>
      <p:ext uri="{BB962C8B-B14F-4D97-AF65-F5344CB8AC3E}">
        <p14:creationId xmlns:p14="http://schemas.microsoft.com/office/powerpoint/2010/main" val="2480674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A9EE78-BC61-48A3-B71F-BF56EB2414D7}" type="slidenum">
              <a:rPr lang="en-US" smtClean="0"/>
              <a:t>39</a:t>
            </a:fld>
            <a:endParaRPr lang="en-US"/>
          </a:p>
        </p:txBody>
      </p:sp>
    </p:spTree>
    <p:extLst>
      <p:ext uri="{BB962C8B-B14F-4D97-AF65-F5344CB8AC3E}">
        <p14:creationId xmlns:p14="http://schemas.microsoft.com/office/powerpoint/2010/main" val="2244575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A9EE78-BC61-48A3-B71F-BF56EB2414D7}" type="slidenum">
              <a:rPr lang="en-US" smtClean="0"/>
              <a:t>40</a:t>
            </a:fld>
            <a:endParaRPr lang="en-US"/>
          </a:p>
        </p:txBody>
      </p:sp>
    </p:spTree>
    <p:extLst>
      <p:ext uri="{BB962C8B-B14F-4D97-AF65-F5344CB8AC3E}">
        <p14:creationId xmlns:p14="http://schemas.microsoft.com/office/powerpoint/2010/main" val="1411818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3A9EE78-BC61-48A3-B71F-BF56EB2414D7}" type="slidenum">
              <a:rPr lang="en-US" smtClean="0"/>
              <a:t>41</a:t>
            </a:fld>
            <a:endParaRPr lang="en-US"/>
          </a:p>
        </p:txBody>
      </p:sp>
    </p:spTree>
    <p:extLst>
      <p:ext uri="{BB962C8B-B14F-4D97-AF65-F5344CB8AC3E}">
        <p14:creationId xmlns:p14="http://schemas.microsoft.com/office/powerpoint/2010/main" val="1475334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9/6/2026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3771121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613968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2DC477-071F-488F-B7EC-931AD21B5812}"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696296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2DC477-071F-488F-B7EC-931AD21B5812}" type="datetimeFigureOut">
              <a:rPr lang="en-US" smtClean="0"/>
              <a:t>9/6/2026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694582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2DC477-071F-488F-B7EC-931AD21B5812}" type="datetimeFigureOut">
              <a:rPr lang="en-US" smtClean="0"/>
              <a:t>9/6/2026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234346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2DC477-071F-488F-B7EC-931AD21B5812}" type="datetimeFigureOut">
              <a:rPr lang="en-US" smtClean="0"/>
              <a:t>9/6/2026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068620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DC477-071F-488F-B7EC-931AD21B5812}" type="datetimeFigureOut">
              <a:rPr lang="en-US" smtClean="0"/>
              <a:t>9/6/2026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900469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9/6/2026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2230686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9/6/2026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310775235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823069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494687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2DC477-071F-488F-B7EC-931AD21B5812}"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5260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609600" y="1433732"/>
            <a:ext cx="110744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951501"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278099"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053797" y="3526302"/>
            <a:ext cx="6096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sz="1800"/>
          </a:p>
        </p:txBody>
      </p:sp>
      <p:sp>
        <p:nvSpPr>
          <p:cNvPr id="15" name="Date Placeholder 14"/>
          <p:cNvSpPr>
            <a:spLocks noGrp="1"/>
          </p:cNvSpPr>
          <p:nvPr>
            <p:ph type="dt" sz="half" idx="10"/>
          </p:nvPr>
        </p:nvSpPr>
        <p:spPr/>
        <p:txBody>
          <a:bodyPr/>
          <a:lstStyle/>
          <a:p>
            <a:fld id="{2CA6C765-D860-4C0C-9830-F235BAABA7B1}" type="datetimeFigureOut">
              <a:rPr lang="en-US" smtClean="0"/>
              <a:t>9/6/2026</a:t>
            </a:fld>
            <a:endParaRPr lang="en-US"/>
          </a:p>
        </p:txBody>
      </p:sp>
      <p:sp>
        <p:nvSpPr>
          <p:cNvPr id="16" name="Slide Number Placeholder 15"/>
          <p:cNvSpPr>
            <a:spLocks noGrp="1"/>
          </p:cNvSpPr>
          <p:nvPr>
            <p:ph type="sldNum" sz="quarter" idx="11"/>
          </p:nvPr>
        </p:nvSpPr>
        <p:spPr/>
        <p:txBody>
          <a:bodyPr/>
          <a:lstStyle/>
          <a:p>
            <a:fld id="{82CACF5D-F273-4A8C-947F-40ABFAFF2B67}"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4985681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609600" y="1524000"/>
            <a:ext cx="10972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2CA6C765-D860-4C0C-9830-F235BAABA7B1}" type="datetimeFigureOut">
              <a:rPr lang="en-US" smtClean="0"/>
              <a:t>9/6/2026</a:t>
            </a:fld>
            <a:endParaRPr lang="en-US"/>
          </a:p>
        </p:txBody>
      </p:sp>
      <p:sp>
        <p:nvSpPr>
          <p:cNvPr id="15" name="Slide Number Placeholder 14"/>
          <p:cNvSpPr>
            <a:spLocks noGrp="1"/>
          </p:cNvSpPr>
          <p:nvPr>
            <p:ph type="sldNum" sz="quarter" idx="15"/>
          </p:nvPr>
        </p:nvSpPr>
        <p:spPr/>
        <p:txBody>
          <a:bodyPr/>
          <a:lstStyle>
            <a:lvl1pPr algn="ctr">
              <a:defRPr/>
            </a:lvl1pPr>
          </a:lstStyle>
          <a:p>
            <a:fld id="{82CACF5D-F273-4A8C-947F-40ABFAFF2B67}"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a:t>Click to edit Master title style</a:t>
            </a:r>
          </a:p>
        </p:txBody>
      </p:sp>
    </p:spTree>
    <p:extLst>
      <p:ext uri="{BB962C8B-B14F-4D97-AF65-F5344CB8AC3E}">
        <p14:creationId xmlns:p14="http://schemas.microsoft.com/office/powerpoint/2010/main" val="3538301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CA6C765-D860-4C0C-9830-F235BAABA7B1}"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ACF5D-F273-4A8C-947F-40ABFAFF2B67}" type="slidenum">
              <a:rPr lang="en-US" smtClean="0"/>
              <a:t>‹#›</a:t>
            </a:fld>
            <a:endParaRPr lang="en-US"/>
          </a:p>
        </p:txBody>
      </p:sp>
      <p:sp>
        <p:nvSpPr>
          <p:cNvPr id="2" name="Title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914400" y="4958864"/>
            <a:ext cx="105664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914400" y="4916993"/>
            <a:ext cx="105664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243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CA6C765-D860-4C0C-9830-F235BAABA7B1}" type="datetimeFigureOut">
              <a:rPr lang="en-US" smtClean="0"/>
              <a:t>9/6/2026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ACF5D-F273-4A8C-947F-40ABFAFF2B6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609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6197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8172598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82CACF5D-F273-4A8C-947F-40ABFAFF2B67}"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2CA6C765-D860-4C0C-9830-F235BAABA7B1}" type="datetimeFigureOut">
              <a:rPr lang="en-US" smtClean="0"/>
              <a:t>9/6/2026</a:t>
            </a:fld>
            <a:endParaRPr lang="en-US"/>
          </a:p>
        </p:txBody>
      </p:sp>
      <p:sp>
        <p:nvSpPr>
          <p:cNvPr id="3" name="Text Placeholder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609600"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6199717"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609600" y="155448"/>
            <a:ext cx="109728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750593"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9840"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757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CA6C765-D860-4C0C-9830-F235BAABA7B1}" type="datetimeFigureOut">
              <a:rPr lang="en-US" smtClean="0"/>
              <a:t>9/6/2026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CACF5D-F273-4A8C-947F-40ABFAFF2B67}" type="slidenum">
              <a:rPr lang="en-US" smtClean="0"/>
              <a:t>‹#›</a:t>
            </a:fld>
            <a:endParaRPr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40868900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A6C765-D860-4C0C-9830-F235BAABA7B1}" type="datetimeFigureOut">
              <a:rPr lang="en-US" smtClean="0"/>
              <a:t>9/6/2026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CACF5D-F273-4A8C-947F-40ABFAFF2B67}" type="slidenum">
              <a:rPr lang="en-US" smtClean="0"/>
              <a:t>‹#›</a:t>
            </a:fld>
            <a:endParaRPr lang="en-US"/>
          </a:p>
        </p:txBody>
      </p:sp>
    </p:spTree>
    <p:extLst>
      <p:ext uri="{BB962C8B-B14F-4D97-AF65-F5344CB8AC3E}">
        <p14:creationId xmlns:p14="http://schemas.microsoft.com/office/powerpoint/2010/main" val="17780488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609600" y="457200"/>
            <a:ext cx="83312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042400" y="1600200"/>
            <a:ext cx="2645664"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9042400" y="457200"/>
            <a:ext cx="26416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2CA6C765-D860-4C0C-9830-F235BAABA7B1}" type="datetimeFigureOut">
              <a:rPr lang="en-US" smtClean="0"/>
              <a:t>9/6/2026</a:t>
            </a:fld>
            <a:endParaRPr lang="en-US"/>
          </a:p>
        </p:txBody>
      </p:sp>
      <p:sp>
        <p:nvSpPr>
          <p:cNvPr id="9" name="Slide Number Placeholder 8"/>
          <p:cNvSpPr>
            <a:spLocks noGrp="1"/>
          </p:cNvSpPr>
          <p:nvPr>
            <p:ph type="sldNum" sz="quarter" idx="15"/>
          </p:nvPr>
        </p:nvSpPr>
        <p:spPr/>
        <p:txBody>
          <a:bodyPr/>
          <a:lstStyle/>
          <a:p>
            <a:fld id="{82CACF5D-F273-4A8C-947F-40ABFAFF2B67}"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extLst>
      <p:ext uri="{BB962C8B-B14F-4D97-AF65-F5344CB8AC3E}">
        <p14:creationId xmlns:p14="http://schemas.microsoft.com/office/powerpoint/2010/main" val="7948418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9200" y="457200"/>
            <a:ext cx="2743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8839200" y="1600200"/>
            <a:ext cx="27432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2CA6C765-D860-4C0C-9830-F235BAABA7B1}" type="datetimeFigureOut">
              <a:rPr lang="en-US" smtClean="0"/>
              <a:t>9/6/2026</a:t>
            </a:fld>
            <a:endParaRPr lang="en-US"/>
          </a:p>
        </p:txBody>
      </p:sp>
      <p:sp>
        <p:nvSpPr>
          <p:cNvPr id="9" name="Slide Number Placeholder 8"/>
          <p:cNvSpPr>
            <a:spLocks noGrp="1"/>
          </p:cNvSpPr>
          <p:nvPr>
            <p:ph type="sldNum" sz="quarter" idx="11"/>
          </p:nvPr>
        </p:nvSpPr>
        <p:spPr/>
        <p:txBody>
          <a:bodyPr/>
          <a:lstStyle/>
          <a:p>
            <a:fld id="{82CACF5D-F273-4A8C-947F-40ABFAFF2B67}"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775367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CA6C765-D860-4C0C-9830-F235BAABA7B1}"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ACF5D-F273-4A8C-947F-40ABFAFF2B67}" type="slidenum">
              <a:rPr lang="en-US" smtClean="0"/>
              <a:t>‹#›</a:t>
            </a:fld>
            <a:endParaRPr lang="en-US"/>
          </a:p>
        </p:txBody>
      </p:sp>
    </p:spTree>
    <p:extLst>
      <p:ext uri="{BB962C8B-B14F-4D97-AF65-F5344CB8AC3E}">
        <p14:creationId xmlns:p14="http://schemas.microsoft.com/office/powerpoint/2010/main" val="3066926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CA6C765-D860-4C0C-9830-F235BAABA7B1}"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ACF5D-F273-4A8C-947F-40ABFAFF2B67}" type="slidenum">
              <a:rPr lang="en-US" smtClean="0"/>
              <a:t>‹#›</a:t>
            </a:fld>
            <a:endParaRPr lang="en-US"/>
          </a:p>
        </p:txBody>
      </p:sp>
    </p:spTree>
    <p:extLst>
      <p:ext uri="{BB962C8B-B14F-4D97-AF65-F5344CB8AC3E}">
        <p14:creationId xmlns:p14="http://schemas.microsoft.com/office/powerpoint/2010/main" val="3021954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2DC477-071F-488F-B7EC-931AD21B5812}"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48395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9/6/2026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15379648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8370188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2DC477-071F-488F-B7EC-931AD21B5812}"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1837953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2DC477-071F-488F-B7EC-931AD21B5812}" type="datetimeFigureOut">
              <a:rPr lang="en-US" smtClean="0"/>
              <a:t>9/6/2026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4543280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2DC477-071F-488F-B7EC-931AD21B5812}" type="datetimeFigureOut">
              <a:rPr lang="en-US" smtClean="0"/>
              <a:t>9/6/2026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731095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2DC477-071F-488F-B7EC-931AD21B5812}" type="datetimeFigureOut">
              <a:rPr lang="en-US" smtClean="0"/>
              <a:t>9/6/2026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358437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DC477-071F-488F-B7EC-931AD21B5812}" type="datetimeFigureOut">
              <a:rPr lang="en-US" smtClean="0"/>
              <a:t>9/6/2026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5085035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9/6/2026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7895198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9/6/2026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571320681"/>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7937888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1256720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2DC477-071F-488F-B7EC-931AD21B5812}"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8573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82DC477-071F-488F-B7EC-931AD21B5812}" type="datetimeFigureOut">
              <a:rPr lang="en-US" smtClean="0"/>
              <a:t>9/6/2026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84025958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609600" y="1447800"/>
            <a:ext cx="109728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7721600" y="6203667"/>
            <a:ext cx="3454400" cy="384048"/>
          </a:xfrm>
          <a:prstGeom prst="rect">
            <a:avLst/>
          </a:prstGeom>
        </p:spPr>
        <p:txBody>
          <a:bodyPr vert="horz" anchor="ctr" anchorCtr="0"/>
          <a:lstStyle>
            <a:lvl1pPr algn="l" eaLnBrk="1" latinLnBrk="0" hangingPunct="1">
              <a:defRPr kumimoji="0" sz="1200">
                <a:solidFill>
                  <a:schemeClr val="tx2"/>
                </a:solidFill>
              </a:defRPr>
            </a:lvl1pPr>
          </a:lstStyle>
          <a:p>
            <a:fld id="{2CA6C765-D860-4C0C-9830-F235BAABA7B1}" type="datetimeFigureOut">
              <a:rPr lang="en-US" smtClean="0"/>
              <a:t>9/6/2026</a:t>
            </a:fld>
            <a:endParaRPr lang="en-US"/>
          </a:p>
        </p:txBody>
      </p:sp>
      <p:sp>
        <p:nvSpPr>
          <p:cNvPr id="10" name="Footer Placeholder 9"/>
          <p:cNvSpPr>
            <a:spLocks noGrp="1"/>
          </p:cNvSpPr>
          <p:nvPr>
            <p:ph type="ftr" sz="quarter" idx="3"/>
          </p:nvPr>
        </p:nvSpPr>
        <p:spPr>
          <a:xfrm>
            <a:off x="2844800" y="6203667"/>
            <a:ext cx="47752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11214100" y="6181531"/>
            <a:ext cx="8128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82CACF5D-F273-4A8C-947F-40ABFAFF2B67}" type="slidenum">
              <a:rPr lang="en-US" smtClean="0"/>
              <a:t>‹#›</a:t>
            </a:fld>
            <a:endParaRPr lang="en-US"/>
          </a:p>
        </p:txBody>
      </p:sp>
      <p:sp>
        <p:nvSpPr>
          <p:cNvPr id="5" name="Title Placeholder 4"/>
          <p:cNvSpPr>
            <a:spLocks noGrp="1"/>
          </p:cNvSpPr>
          <p:nvPr>
            <p:ph type="title"/>
          </p:nvPr>
        </p:nvSpPr>
        <p:spPr>
          <a:xfrm>
            <a:off x="609600" y="152400"/>
            <a:ext cx="10972800" cy="1219200"/>
          </a:xfrm>
          <a:prstGeom prst="rect">
            <a:avLst/>
          </a:prstGeom>
          <a:ln w="6350" cap="rnd">
            <a:noFill/>
          </a:ln>
        </p:spPr>
        <p:txBody>
          <a:bodyPr vert="horz" anchor="b" anchorCtr="0">
            <a:normAutofit/>
          </a:bodyPr>
          <a:lstStyle/>
          <a:p>
            <a:r>
              <a:rPr kumimoji="0" lang="en-US"/>
              <a:t>Click to edit Master title style</a:t>
            </a:r>
          </a:p>
        </p:txBody>
      </p:sp>
    </p:spTree>
    <p:extLst>
      <p:ext uri="{BB962C8B-B14F-4D97-AF65-F5344CB8AC3E}">
        <p14:creationId xmlns:p14="http://schemas.microsoft.com/office/powerpoint/2010/main" val="843580691"/>
      </p:ext>
    </p:extLst>
  </p:cSld>
  <p:clrMap bg1="dk1" tx1="lt1" bg2="dk2"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82DC477-071F-488F-B7EC-931AD21B5812}" type="datetimeFigureOut">
              <a:rPr lang="en-US" smtClean="0"/>
              <a:t>9/6/2026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1163495052"/>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hemeOverride" Target="../theme/themeOverride24.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5.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6.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8.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9.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0.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hemeOverride" Target="../theme/themeOverride31.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3.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4.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36.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37.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hemeOverride" Target="../theme/themeOverride38.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hemeOverride" Target="../theme/themeOverride39.xml"/><Relationship Id="rId6" Type="http://schemas.openxmlformats.org/officeDocument/2006/relationships/image" Target="../media/image4.jpeg"/><Relationship Id="rId5" Type="http://schemas.openxmlformats.org/officeDocument/2006/relationships/hyperlink" Target="http://studylight.org/desk/?query=mt+10:33&amp;t=kjv&amp;sr=1&amp;l=en" TargetMode="External"/><Relationship Id="rId4" Type="http://schemas.openxmlformats.org/officeDocument/2006/relationships/hyperlink" Target="http://studylight.org/desk/?query=mt+10:32&amp;t=kjv&amp;sr=1&amp;l=en" TargetMode="Externa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hemeOverride" Target="../theme/themeOverride40.xml"/><Relationship Id="rId5" Type="http://schemas.openxmlformats.org/officeDocument/2006/relationships/image" Target="../media/image5.wmf"/><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268C76-4977-A56A-6FD6-FEA42C68FE5C}"/>
              </a:ext>
            </a:extLst>
          </p:cNvPr>
          <p:cNvPicPr>
            <a:picLocks noChangeAspect="1"/>
          </p:cNvPicPr>
          <p:nvPr/>
        </p:nvPicPr>
        <p:blipFill>
          <a:blip r:embed="rId3"/>
          <a:stretch>
            <a:fillRect/>
          </a:stretch>
        </p:blipFill>
        <p:spPr>
          <a:xfrm>
            <a:off x="1" y="-884"/>
            <a:ext cx="12192000" cy="6858884"/>
          </a:xfrm>
          <a:prstGeom prst="rect">
            <a:avLst/>
          </a:prstGeom>
        </p:spPr>
      </p:pic>
      <p:sp>
        <p:nvSpPr>
          <p:cNvPr id="3" name="Subtitle 2"/>
          <p:cNvSpPr>
            <a:spLocks noGrp="1"/>
          </p:cNvSpPr>
          <p:nvPr>
            <p:ph type="subTitle" idx="1"/>
          </p:nvPr>
        </p:nvSpPr>
        <p:spPr>
          <a:xfrm>
            <a:off x="6096000" y="5791200"/>
            <a:ext cx="6019800" cy="1143000"/>
          </a:xfrm>
        </p:spPr>
        <p:txBody>
          <a:bodyPr/>
          <a:lstStyle/>
          <a:p>
            <a:r>
              <a:rPr lang="en-US" sz="6000" b="1" i="1" dirty="0">
                <a:solidFill>
                  <a:schemeClr val="tx1"/>
                </a:solidFill>
              </a:rPr>
              <a:t>Matthew 16:18</a:t>
            </a:r>
          </a:p>
        </p:txBody>
      </p:sp>
      <p:sp>
        <p:nvSpPr>
          <p:cNvPr id="2" name="Title 1"/>
          <p:cNvSpPr>
            <a:spLocks noGrp="1"/>
          </p:cNvSpPr>
          <p:nvPr>
            <p:ph type="ctrTitle"/>
          </p:nvPr>
        </p:nvSpPr>
        <p:spPr>
          <a:xfrm>
            <a:off x="304800" y="381000"/>
            <a:ext cx="9601200" cy="3886200"/>
          </a:xfrm>
        </p:spPr>
        <p:txBody>
          <a:bodyPr anchor="ctr"/>
          <a:lstStyle/>
          <a:p>
            <a:pPr algn="l"/>
            <a:r>
              <a:rPr lang="en-US" sz="9600" b="1" i="1" dirty="0">
                <a:solidFill>
                  <a:srgbClr val="FFC000"/>
                </a:solidFill>
                <a:latin typeface="Franklin Gothic Medium" pitchFamily="34" charset="0"/>
              </a:rPr>
              <a:t>Jesus Promises to Protect His Church</a:t>
            </a:r>
          </a:p>
        </p:txBody>
      </p:sp>
    </p:spTree>
    <p:extLst>
      <p:ext uri="{BB962C8B-B14F-4D97-AF65-F5344CB8AC3E}">
        <p14:creationId xmlns:p14="http://schemas.microsoft.com/office/powerpoint/2010/main" val="1832303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810"/>
            <a:ext cx="12192000" cy="1443990"/>
          </a:xfrm>
        </p:spPr>
        <p:txBody>
          <a:bodyPr>
            <a:noAutofit/>
          </a:bodyPr>
          <a:lstStyle/>
          <a:p>
            <a:pPr marL="0" indent="0" algn="ctr">
              <a:buNone/>
            </a:pPr>
            <a:r>
              <a:rPr lang="en-US" sz="8800" i="1" dirty="0">
                <a:solidFill>
                  <a:srgbClr val="A31D6A"/>
                </a:solidFill>
                <a:effectLst>
                  <a:outerShdw blurRad="38100" dist="38100" dir="2700000" algn="tl">
                    <a:srgbClr val="000000">
                      <a:alpha val="43137"/>
                    </a:srgbClr>
                  </a:outerShdw>
                </a:effectLst>
              </a:rPr>
              <a:t>Matthew 16:18 (NASB)</a:t>
            </a:r>
          </a:p>
        </p:txBody>
      </p:sp>
      <p:sp>
        <p:nvSpPr>
          <p:cNvPr id="3" name="Content Placeholder 2"/>
          <p:cNvSpPr>
            <a:spLocks noGrp="1"/>
          </p:cNvSpPr>
          <p:nvPr>
            <p:ph sz="quarter" idx="13"/>
          </p:nvPr>
        </p:nvSpPr>
        <p:spPr>
          <a:xfrm>
            <a:off x="0" y="1447800"/>
            <a:ext cx="12192000" cy="5410200"/>
          </a:xfrm>
        </p:spPr>
        <p:txBody>
          <a:bodyPr>
            <a:noAutofit/>
          </a:bodyPr>
          <a:lstStyle/>
          <a:p>
            <a:pPr marL="45720" indent="0">
              <a:buNone/>
            </a:pPr>
            <a:r>
              <a:rPr lang="en-US" sz="7600" dirty="0">
                <a:latin typeface="Trebuchet MS" panose="020B0603020202020204" pitchFamily="34" charset="0"/>
              </a:rPr>
              <a:t>I also say to you that you are Peter, and upon this rock I will build My church; and the gates of Hades will not overpower it.</a:t>
            </a:r>
          </a:p>
        </p:txBody>
      </p:sp>
    </p:spTree>
    <p:extLst>
      <p:ext uri="{BB962C8B-B14F-4D97-AF65-F5344CB8AC3E}">
        <p14:creationId xmlns:p14="http://schemas.microsoft.com/office/powerpoint/2010/main" val="3911477094"/>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9C3D6085-CAD4-1D7F-2291-3F3ADA2EB7F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BFCCD9-25D0-C524-45BC-27608F54EEC4}"/>
              </a:ext>
            </a:extLst>
          </p:cNvPr>
          <p:cNvSpPr>
            <a:spLocks noGrp="1"/>
          </p:cNvSpPr>
          <p:nvPr>
            <p:ph sz="quarter" idx="13"/>
          </p:nvPr>
        </p:nvSpPr>
        <p:spPr>
          <a:xfrm>
            <a:off x="0" y="0"/>
            <a:ext cx="12192000" cy="6858000"/>
          </a:xfrm>
        </p:spPr>
        <p:txBody>
          <a:bodyPr>
            <a:noAutofit/>
          </a:bodyPr>
          <a:lstStyle/>
          <a:p>
            <a:pPr marL="45720" indent="0">
              <a:buNone/>
            </a:pPr>
            <a:r>
              <a:rPr lang="en-US" sz="6000" dirty="0">
                <a:solidFill>
                  <a:srgbClr val="000000"/>
                </a:solidFill>
                <a:effectLst>
                  <a:outerShdw blurRad="38100" dist="38100" dir="2700000" algn="tl">
                    <a:srgbClr val="000000">
                      <a:alpha val="43137"/>
                    </a:srgbClr>
                  </a:outerShdw>
                </a:effectLst>
                <a:latin typeface="Calibri" panose="020F0502020204030204" pitchFamily="34" charset="0"/>
              </a:rPr>
              <a:t>The concept of God defending His Church is a recurring theme throughout the Bible, emphasizing His protection, guidance, and provision for His people. </a:t>
            </a:r>
          </a:p>
        </p:txBody>
      </p:sp>
    </p:spTree>
    <p:extLst>
      <p:ext uri="{BB962C8B-B14F-4D97-AF65-F5344CB8AC3E}">
        <p14:creationId xmlns:p14="http://schemas.microsoft.com/office/powerpoint/2010/main" val="248494495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9B8C3955-F429-79EC-C38C-337C1C524D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46649-E603-627D-6749-DF92AA4D0508}"/>
              </a:ext>
            </a:extLst>
          </p:cNvPr>
          <p:cNvSpPr>
            <a:spLocks noGrp="1"/>
          </p:cNvSpPr>
          <p:nvPr>
            <p:ph sz="quarter" idx="13"/>
          </p:nvPr>
        </p:nvSpPr>
        <p:spPr>
          <a:xfrm>
            <a:off x="0" y="0"/>
            <a:ext cx="12192000" cy="6858000"/>
          </a:xfrm>
        </p:spPr>
        <p:txBody>
          <a:bodyPr>
            <a:noAutofit/>
          </a:bodyPr>
          <a:lstStyle/>
          <a:p>
            <a:pPr marL="45720" indent="0">
              <a:buNone/>
            </a:pPr>
            <a:r>
              <a:rPr lang="en-US" sz="6000" dirty="0">
                <a:solidFill>
                  <a:srgbClr val="000000"/>
                </a:solidFill>
                <a:effectLst>
                  <a:outerShdw blurRad="38100" dist="38100" dir="2700000" algn="tl">
                    <a:srgbClr val="000000">
                      <a:alpha val="43137"/>
                    </a:srgbClr>
                  </a:outerShdw>
                </a:effectLst>
                <a:latin typeface="Calibri" panose="020F0502020204030204" pitchFamily="34" charset="0"/>
              </a:rPr>
              <a:t>The Church, often referred to as the Body of Christ, is depicted as being under the divine guardianship of God, who acts as its protector against spiritual and earthly adversities.</a:t>
            </a:r>
          </a:p>
          <a:p>
            <a:pPr marL="45720" indent="0">
              <a:buNone/>
            </a:pPr>
            <a:endParaRPr lang="en-US" sz="5400" dirty="0">
              <a:solidFill>
                <a:srgbClr val="000000"/>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3944281658"/>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42BBD6EF-1E44-6CBC-5EC9-C7E60A66608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A4E41F-21AF-B6D8-89AB-C7043556B297}"/>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6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Old Testament Foundations:</a:t>
            </a:r>
          </a:p>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6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The Old Testament lays the groundwork for understanding God's protective nature over His people, which extends to the Church in the New Testament. In the Psalms, we find numerous references to God as a defender and shield. </a:t>
            </a:r>
          </a:p>
        </p:txBody>
      </p:sp>
    </p:spTree>
    <p:extLst>
      <p:ext uri="{BB962C8B-B14F-4D97-AF65-F5344CB8AC3E}">
        <p14:creationId xmlns:p14="http://schemas.microsoft.com/office/powerpoint/2010/main" val="161054260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CFFBC00-0DB1-4BFC-64A8-5CDCBD6F72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333BB3-C1AF-CC18-B177-61D005A2AA1D}"/>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6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Psalm 46:1-2 declares, "God is our refuge and strength, an ever-present help in times of trouble. Therefore, we will not fear, though the earth is transformed and the mountains are toppled into the depths of the seas." This passage illustrates the steadfastness of God's protection, a promise that extends to His Church.</a:t>
            </a:r>
          </a:p>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endPar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71625845"/>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CE4F135D-4768-9966-D6DA-A562DA3A37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D8C9FD-1D4A-187D-64F3-09072A21E1D4}"/>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60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New Testament Assurance:</a:t>
            </a:r>
          </a:p>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6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In the New Testament, the Church is established as the continuation of God's covenant people, and His protective promises are reaffirmed. Jesus Christ, the head of the Church, assures His followers of divine protection. </a:t>
            </a:r>
          </a:p>
        </p:txBody>
      </p:sp>
    </p:spTree>
    <p:extLst>
      <p:ext uri="{BB962C8B-B14F-4D97-AF65-F5344CB8AC3E}">
        <p14:creationId xmlns:p14="http://schemas.microsoft.com/office/powerpoint/2010/main" val="106575916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E84AD003-5C77-34DA-328B-7C54FBFDF21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085D59-B483-4DFD-A4AA-032D0ED2ABC3}"/>
              </a:ext>
            </a:extLst>
          </p:cNvPr>
          <p:cNvSpPr>
            <a:spLocks noGrp="1"/>
          </p:cNvSpPr>
          <p:nvPr>
            <p:ph sz="quarter" idx="13"/>
          </p:nvPr>
        </p:nvSpPr>
        <p:spPr>
          <a:xfrm>
            <a:off x="0" y="0"/>
            <a:ext cx="12192000" cy="6858000"/>
          </a:xfrm>
        </p:spPr>
        <p:txBody>
          <a:bodyPr>
            <a:noAutofit/>
          </a:bodyPr>
          <a:lstStyle/>
          <a:p>
            <a:pPr marL="45720" indent="0">
              <a:buClr>
                <a:srgbClr val="A379BB">
                  <a:lumMod val="75000"/>
                </a:srgbClr>
              </a:buClr>
              <a:buNone/>
              <a:defRPr/>
            </a:pPr>
            <a:r>
              <a:rPr kumimoji="0" lang="en-US" sz="6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In Matthew 16:18, Jesus states, "And I tell you that you are Peter, and on this rock I will build My church, and the gates of Hades will not prevail against it." This declaration underscores the invincibility of the Church under God's defense.</a:t>
            </a:r>
            <a:endParaRPr lang="en-US" sz="6000" dirty="0">
              <a:solidFill>
                <a:srgbClr val="000000"/>
              </a:solidFill>
              <a:effectLst>
                <a:outerShdw blurRad="38100" dist="38100" dir="2700000" algn="tl">
                  <a:srgbClr val="000000">
                    <a:alpha val="43137"/>
                  </a:srgbClr>
                </a:outerShdw>
              </a:effectLst>
              <a:latin typeface="Helvetica Neue"/>
            </a:endParaRPr>
          </a:p>
        </p:txBody>
      </p:sp>
    </p:spTree>
    <p:extLst>
      <p:ext uri="{BB962C8B-B14F-4D97-AF65-F5344CB8AC3E}">
        <p14:creationId xmlns:p14="http://schemas.microsoft.com/office/powerpoint/2010/main" val="1184501240"/>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12192000" cy="6934200"/>
          </a:xfrm>
        </p:spPr>
        <p:txBody>
          <a:bodyPr>
            <a:normAutofit fontScale="90000"/>
          </a:bodyPr>
          <a:lstStyle/>
          <a:p>
            <a:pPr algn="ctr"/>
            <a:r>
              <a:rPr lang="en-US" sz="13800" b="1" i="1" dirty="0">
                <a:solidFill>
                  <a:srgbClr val="A31D6A"/>
                </a:solidFill>
                <a:effectLst>
                  <a:outerShdw blurRad="38100" dist="38100" dir="2700000" algn="tl">
                    <a:srgbClr val="000000">
                      <a:alpha val="43137"/>
                    </a:srgbClr>
                  </a:outerShdw>
                </a:effectLst>
              </a:rPr>
              <a:t>Christ is King of His Kingdom and Head of His Church</a:t>
            </a:r>
            <a:endParaRPr lang="en-US" sz="28700" b="1" i="1" cap="all" dirty="0">
              <a:solidFill>
                <a:srgbClr val="A50021"/>
              </a:solidFill>
              <a:effectLst>
                <a:outerShdw blurRad="38100" dist="38100" dir="2700000" algn="tl">
                  <a:srgbClr val="000000">
                    <a:alpha val="43137"/>
                  </a:srgbClr>
                </a:outerShdw>
                <a:reflection blurRad="12700" stA="48000" endA="300" endPos="55000" dir="5400000" sy="-90000" algn="bl" rotWithShape="0"/>
              </a:effectLst>
              <a:latin typeface="Trebuchet MS" panose="020B0603020202020204" pitchFamily="34" charset="0"/>
            </a:endParaRPr>
          </a:p>
        </p:txBody>
      </p:sp>
    </p:spTree>
    <p:extLst>
      <p:ext uri="{BB962C8B-B14F-4D97-AF65-F5344CB8AC3E}">
        <p14:creationId xmlns:p14="http://schemas.microsoft.com/office/powerpoint/2010/main" val="139434343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50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par>
                          <p:cTn id="8" fill="hold">
                            <p:stCondLst>
                              <p:cond delay="1500"/>
                            </p:stCondLst>
                            <p:childTnLst>
                              <p:par>
                                <p:cTn id="9" presetID="26" presetClass="emph" presetSubtype="0" fill="hold" grpId="1" nodeType="afterEffect">
                                  <p:stCondLst>
                                    <p:cond delay="500"/>
                                  </p:stCondLst>
                                  <p:childTnLst>
                                    <p:animEffect transition="out" filter="fade">
                                      <p:cBhvr>
                                        <p:cTn id="10" dur="1000" tmFilter="0, 0; .2, .5; .8, .5; 1, 0"/>
                                        <p:tgtEl>
                                          <p:spTgt spid="4"/>
                                        </p:tgtEl>
                                      </p:cBhvr>
                                    </p:animEffect>
                                    <p:animScale>
                                      <p:cBhvr>
                                        <p:cTn id="11" dur="500" autoRev="1" fill="hold"/>
                                        <p:tgtEl>
                                          <p:spTgt spid="4"/>
                                        </p:tgtEl>
                                      </p:cBhvr>
                                      <p:by x="105000" y="105000"/>
                                    </p:animScale>
                                  </p:childTnLst>
                                </p:cTn>
                              </p:par>
                            </p:childTnLst>
                          </p:cTn>
                        </p:par>
                        <p:par>
                          <p:cTn id="12" fill="hold">
                            <p:stCondLst>
                              <p:cond delay="3000"/>
                            </p:stCondLst>
                            <p:childTnLst>
                              <p:par>
                                <p:cTn id="13" presetID="26" presetClass="emph" presetSubtype="0" fill="hold" grpId="2" nodeType="afterEffect">
                                  <p:stCondLst>
                                    <p:cond delay="500"/>
                                  </p:stCondLst>
                                  <p:childTnLst>
                                    <p:animEffect transition="out" filter="fade">
                                      <p:cBhvr>
                                        <p:cTn id="14" dur="1000" tmFilter="0, 0; .2, .5; .8, .5; 1, 0"/>
                                        <p:tgtEl>
                                          <p:spTgt spid="4"/>
                                        </p:tgtEl>
                                      </p:cBhvr>
                                    </p:animEffect>
                                    <p:animScale>
                                      <p:cBhvr>
                                        <p:cTn id="15" dur="500" autoRev="1" fill="hold"/>
                                        <p:tgtEl>
                                          <p:spTgt spid="4"/>
                                        </p:tgtEl>
                                      </p:cBhvr>
                                      <p:by x="105000" y="105000"/>
                                    </p:animScale>
                                  </p:childTnLst>
                                </p:cTn>
                              </p:par>
                            </p:childTnLst>
                          </p:cTn>
                        </p:par>
                        <p:par>
                          <p:cTn id="16" fill="hold">
                            <p:stCondLst>
                              <p:cond delay="4500"/>
                            </p:stCondLst>
                            <p:childTnLst>
                              <p:par>
                                <p:cTn id="17" presetID="26" presetClass="emph" presetSubtype="0" fill="hold" grpId="3" nodeType="afterEffect">
                                  <p:stCondLst>
                                    <p:cond delay="500"/>
                                  </p:stCondLst>
                                  <p:childTnLst>
                                    <p:animEffect transition="out" filter="fade">
                                      <p:cBhvr>
                                        <p:cTn id="18" dur="1000" tmFilter="0, 0; .2, .5; .8, .5; 1, 0"/>
                                        <p:tgtEl>
                                          <p:spTgt spid="4"/>
                                        </p:tgtEl>
                                      </p:cBhvr>
                                    </p:animEffect>
                                    <p:animScale>
                                      <p:cBhvr>
                                        <p:cTn id="19" dur="500" autoRev="1" fill="hold"/>
                                        <p:tgtEl>
                                          <p:spTgt spid="4"/>
                                        </p:tgtEl>
                                      </p:cBhvr>
                                      <p:by x="105000" y="105000"/>
                                    </p:animScale>
                                  </p:childTnLst>
                                </p:cTn>
                              </p:par>
                            </p:childTnLst>
                          </p:cTn>
                        </p:par>
                        <p:par>
                          <p:cTn id="20" fill="hold">
                            <p:stCondLst>
                              <p:cond delay="6000"/>
                            </p:stCondLst>
                            <p:childTnLst>
                              <p:par>
                                <p:cTn id="21" presetID="26" presetClass="emph" presetSubtype="0" fill="hold" grpId="4" nodeType="afterEffect">
                                  <p:stCondLst>
                                    <p:cond delay="750"/>
                                  </p:stCondLst>
                                  <p:childTnLst>
                                    <p:animEffect transition="out" filter="fade">
                                      <p:cBhvr>
                                        <p:cTn id="22" dur="1000" tmFilter="0, 0; .2, .5; .8, .5; 1, 0"/>
                                        <p:tgtEl>
                                          <p:spTgt spid="4"/>
                                        </p:tgtEl>
                                      </p:cBhvr>
                                    </p:animEffect>
                                    <p:animScale>
                                      <p:cBhvr>
                                        <p:cTn id="23" dur="500" autoRev="1" fill="hold"/>
                                        <p:tgtEl>
                                          <p:spTgt spid="4"/>
                                        </p:tgtEl>
                                      </p:cBhvr>
                                      <p:by x="105000" y="105000"/>
                                    </p:animScale>
                                  </p:childTnLst>
                                </p:cTn>
                              </p:par>
                            </p:childTnLst>
                          </p:cTn>
                        </p:par>
                        <p:par>
                          <p:cTn id="24" fill="hold">
                            <p:stCondLst>
                              <p:cond delay="7750"/>
                            </p:stCondLst>
                            <p:childTnLst>
                              <p:par>
                                <p:cTn id="25" presetID="26" presetClass="emph" presetSubtype="0" fill="hold" grpId="5" nodeType="afterEffect">
                                  <p:stCondLst>
                                    <p:cond delay="750"/>
                                  </p:stCondLst>
                                  <p:childTnLst>
                                    <p:animEffect transition="out" filter="fade">
                                      <p:cBhvr>
                                        <p:cTn id="26" dur="1000" tmFilter="0, 0; .2, .5; .8, .5; 1, 0"/>
                                        <p:tgtEl>
                                          <p:spTgt spid="4"/>
                                        </p:tgtEl>
                                      </p:cBhvr>
                                    </p:animEffect>
                                    <p:animScale>
                                      <p:cBhvr>
                                        <p:cTn id="27" dur="500" autoRev="1" fill="hold"/>
                                        <p:tgtEl>
                                          <p:spTgt spid="4"/>
                                        </p:tgtEl>
                                      </p:cBhvr>
                                      <p:by x="105000" y="105000"/>
                                    </p:animScale>
                                  </p:childTnLst>
                                </p:cTn>
                              </p:par>
                            </p:childTnLst>
                          </p:cTn>
                        </p:par>
                        <p:par>
                          <p:cTn id="28" fill="hold">
                            <p:stCondLst>
                              <p:cond delay="9500"/>
                            </p:stCondLst>
                            <p:childTnLst>
                              <p:par>
                                <p:cTn id="29" presetID="26" presetClass="emph" presetSubtype="0" fill="hold" grpId="6" nodeType="afterEffect">
                                  <p:stCondLst>
                                    <p:cond delay="750"/>
                                  </p:stCondLst>
                                  <p:childTnLst>
                                    <p:animEffect transition="out" filter="fade">
                                      <p:cBhvr>
                                        <p:cTn id="30" dur="1000" tmFilter="0, 0; .2, .5; .8, .5; 1, 0"/>
                                        <p:tgtEl>
                                          <p:spTgt spid="4"/>
                                        </p:tgtEl>
                                      </p:cBhvr>
                                    </p:animEffect>
                                    <p:animScale>
                                      <p:cBhvr>
                                        <p:cTn id="31" dur="500" autoRev="1" fill="hold"/>
                                        <p:tgtEl>
                                          <p:spTgt spid="4"/>
                                        </p:tgtEl>
                                      </p:cBhvr>
                                      <p:by x="105000" y="105000"/>
                                    </p:animScale>
                                  </p:childTnLst>
                                </p:cTn>
                              </p:par>
                            </p:childTnLst>
                          </p:cTn>
                        </p:par>
                        <p:par>
                          <p:cTn id="32" fill="hold">
                            <p:stCondLst>
                              <p:cond delay="11250"/>
                            </p:stCondLst>
                            <p:childTnLst>
                              <p:par>
                                <p:cTn id="33" presetID="26" presetClass="emph" presetSubtype="0" fill="hold" grpId="7" nodeType="afterEffect">
                                  <p:stCondLst>
                                    <p:cond delay="1000"/>
                                  </p:stCondLst>
                                  <p:childTnLst>
                                    <p:animEffect transition="out" filter="fade">
                                      <p:cBhvr>
                                        <p:cTn id="34" dur="1000" tmFilter="0, 0; .2, .5; .8, .5; 1, 0"/>
                                        <p:tgtEl>
                                          <p:spTgt spid="4"/>
                                        </p:tgtEl>
                                      </p:cBhvr>
                                    </p:animEffect>
                                    <p:animScale>
                                      <p:cBhvr>
                                        <p:cTn id="35" dur="500" autoRev="1" fill="hold"/>
                                        <p:tgtEl>
                                          <p:spTgt spid="4"/>
                                        </p:tgtEl>
                                      </p:cBhvr>
                                      <p:by x="105000" y="105000"/>
                                    </p:animScale>
                                  </p:childTnLst>
                                </p:cTn>
                              </p:par>
                            </p:childTnLst>
                          </p:cTn>
                        </p:par>
                        <p:par>
                          <p:cTn id="36" fill="hold">
                            <p:stCondLst>
                              <p:cond delay="13250"/>
                            </p:stCondLst>
                            <p:childTnLst>
                              <p:par>
                                <p:cTn id="37" presetID="26" presetClass="emph" presetSubtype="0" fill="hold" grpId="8" nodeType="afterEffect">
                                  <p:stCondLst>
                                    <p:cond delay="100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childTnLst>
                          </p:cTn>
                        </p:par>
                        <p:par>
                          <p:cTn id="40" fill="hold">
                            <p:stCondLst>
                              <p:cond delay="15250"/>
                            </p:stCondLst>
                            <p:childTnLst>
                              <p:par>
                                <p:cTn id="41" presetID="26" presetClass="emph" presetSubtype="0" fill="hold" grpId="9" nodeType="afterEffect">
                                  <p:stCondLst>
                                    <p:cond delay="0"/>
                                  </p:stCondLst>
                                  <p:childTnLst>
                                    <p:animEffect transition="out" filter="fade">
                                      <p:cBhvr>
                                        <p:cTn id="42" dur="1000" tmFilter="0, 0; .2, .5; .8, .5; 1, 0"/>
                                        <p:tgtEl>
                                          <p:spTgt spid="4"/>
                                        </p:tgtEl>
                                      </p:cBhvr>
                                    </p:animEffect>
                                    <p:animScale>
                                      <p:cBhvr>
                                        <p:cTn id="43"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P spid="4" grpId="5"/>
      <p:bldP spid="4" grpId="6"/>
      <p:bldP spid="4" grpId="7"/>
      <p:bldP spid="4" grpId="8"/>
      <p:bldP spid="4" grpId="9"/>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5BBDCB3-C40C-E822-9252-342BAC69AA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9E337-5EE7-BA59-237D-EF9108CF2847}"/>
              </a:ext>
            </a:extLst>
          </p:cNvPr>
          <p:cNvSpPr>
            <a:spLocks noGrp="1"/>
          </p:cNvSpPr>
          <p:nvPr>
            <p:ph type="title"/>
          </p:nvPr>
        </p:nvSpPr>
        <p:spPr>
          <a:xfrm>
            <a:off x="0" y="3810"/>
            <a:ext cx="12192000" cy="13677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Matthew 16:18-19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C02EEE9E-66EB-0ED0-9749-46C8069FD1BF}"/>
              </a:ext>
            </a:extLst>
          </p:cNvPr>
          <p:cNvSpPr>
            <a:spLocks noGrp="1"/>
          </p:cNvSpPr>
          <p:nvPr>
            <p:ph sz="quarter" idx="13"/>
          </p:nvPr>
        </p:nvSpPr>
        <p:spPr>
          <a:xfrm>
            <a:off x="0" y="1143000"/>
            <a:ext cx="12192000" cy="5711190"/>
          </a:xfrm>
        </p:spPr>
        <p:txBody>
          <a:bodyPr>
            <a:noAutofit/>
          </a:bodyPr>
          <a:lstStyle/>
          <a:p>
            <a:r>
              <a:rPr lang="en-US" sz="6400" b="1" baseline="30000" dirty="0">
                <a:latin typeface="Trebuchet MS" panose="020B0603020202020204" pitchFamily="34" charset="0"/>
              </a:rPr>
              <a:t>18</a:t>
            </a:r>
            <a:r>
              <a:rPr lang="en-US" sz="6400" dirty="0">
                <a:latin typeface="Trebuchet MS" panose="020B0603020202020204" pitchFamily="34" charset="0"/>
              </a:rPr>
              <a:t> "I also say to you that you are Peter, and upon this rock I will build My church; and the gates of Hades will not overpower it.</a:t>
            </a:r>
          </a:p>
        </p:txBody>
      </p:sp>
    </p:spTree>
    <p:extLst>
      <p:ext uri="{BB962C8B-B14F-4D97-AF65-F5344CB8AC3E}">
        <p14:creationId xmlns:p14="http://schemas.microsoft.com/office/powerpoint/2010/main" val="1267070244"/>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A980AB75-CA6B-38ED-AA1B-569FD63717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538271-D891-5607-EC13-6246463F050D}"/>
              </a:ext>
            </a:extLst>
          </p:cNvPr>
          <p:cNvSpPr>
            <a:spLocks noGrp="1"/>
          </p:cNvSpPr>
          <p:nvPr>
            <p:ph type="title"/>
          </p:nvPr>
        </p:nvSpPr>
        <p:spPr>
          <a:xfrm>
            <a:off x="0" y="3810"/>
            <a:ext cx="12192000" cy="13677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Matthew 16:18-19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3F94DCCE-4939-BB16-3F3B-E9A7B7F8E666}"/>
              </a:ext>
            </a:extLst>
          </p:cNvPr>
          <p:cNvSpPr>
            <a:spLocks noGrp="1"/>
          </p:cNvSpPr>
          <p:nvPr>
            <p:ph sz="quarter" idx="13"/>
          </p:nvPr>
        </p:nvSpPr>
        <p:spPr>
          <a:xfrm>
            <a:off x="0" y="1143000"/>
            <a:ext cx="12268200" cy="5711190"/>
          </a:xfrm>
        </p:spPr>
        <p:txBody>
          <a:bodyPr>
            <a:noAutofit/>
          </a:bodyPr>
          <a:lstStyle/>
          <a:p>
            <a:r>
              <a:rPr lang="en-US" sz="6400" b="1" baseline="30000" dirty="0">
                <a:latin typeface="Trebuchet MS" panose="020B0603020202020204" pitchFamily="34" charset="0"/>
              </a:rPr>
              <a:t>19</a:t>
            </a:r>
            <a:r>
              <a:rPr lang="en-US" sz="6400" dirty="0">
                <a:latin typeface="Trebuchet MS" panose="020B0603020202020204" pitchFamily="34" charset="0"/>
              </a:rPr>
              <a:t> "I will give you the keys of the kingdom of heaven; and whatever you bind on earth shall have been bound in heaven, and whatever you loose on earth shall have been loosed in heaven."</a:t>
            </a:r>
          </a:p>
        </p:txBody>
      </p:sp>
    </p:spTree>
    <p:extLst>
      <p:ext uri="{BB962C8B-B14F-4D97-AF65-F5344CB8AC3E}">
        <p14:creationId xmlns:p14="http://schemas.microsoft.com/office/powerpoint/2010/main" val="219221956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E4DE6BA7-3662-DC8A-22C2-2F87AC3C71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6BAD76-FCEA-739F-CBC0-DB260C3A4339}"/>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Ephesians 2:19-22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C3ABF494-8B58-1444-4D1C-8213515CB5DF}"/>
              </a:ext>
            </a:extLst>
          </p:cNvPr>
          <p:cNvSpPr>
            <a:spLocks noGrp="1"/>
          </p:cNvSpPr>
          <p:nvPr>
            <p:ph sz="quarter" idx="13"/>
          </p:nvPr>
        </p:nvSpPr>
        <p:spPr>
          <a:xfrm>
            <a:off x="0" y="1066800"/>
            <a:ext cx="12268200" cy="5787390"/>
          </a:xfrm>
        </p:spPr>
        <p:txBody>
          <a:bodyPr>
            <a:noAutofit/>
          </a:bodyPr>
          <a:lstStyle/>
          <a:p>
            <a:r>
              <a:rPr lang="en-US" sz="5800" b="1" baseline="30000" dirty="0">
                <a:latin typeface="Trebuchet MS" panose="020B0603020202020204" pitchFamily="34" charset="0"/>
              </a:rPr>
              <a:t>19</a:t>
            </a:r>
            <a:r>
              <a:rPr lang="en-US" sz="5800" dirty="0">
                <a:latin typeface="Trebuchet MS" panose="020B0603020202020204" pitchFamily="34" charset="0"/>
              </a:rPr>
              <a:t> So then you are no longer strangers and aliens, but you are fellow citizens with the saints, and are of God's household, </a:t>
            </a:r>
            <a:r>
              <a:rPr lang="en-US" sz="5800" b="1" baseline="30000" dirty="0">
                <a:latin typeface="Trebuchet MS" panose="020B0603020202020204" pitchFamily="34" charset="0"/>
              </a:rPr>
              <a:t>20</a:t>
            </a:r>
            <a:r>
              <a:rPr lang="en-US" sz="5800" dirty="0">
                <a:latin typeface="Trebuchet MS" panose="020B0603020202020204" pitchFamily="34" charset="0"/>
              </a:rPr>
              <a:t> having been built on the foundation of the apostles and prophets, Christ Jesus Himself being the corner </a:t>
            </a:r>
            <a:r>
              <a:rPr lang="en-US" sz="5800" i="1" dirty="0">
                <a:latin typeface="Trebuchet MS" panose="020B0603020202020204" pitchFamily="34" charset="0"/>
              </a:rPr>
              <a:t>stone, </a:t>
            </a:r>
            <a:endParaRPr lang="en-US" sz="5800" dirty="0">
              <a:latin typeface="Trebuchet MS" panose="020B0603020202020204" pitchFamily="34" charset="0"/>
            </a:endParaRPr>
          </a:p>
        </p:txBody>
      </p:sp>
    </p:spTree>
    <p:extLst>
      <p:ext uri="{BB962C8B-B14F-4D97-AF65-F5344CB8AC3E}">
        <p14:creationId xmlns:p14="http://schemas.microsoft.com/office/powerpoint/2010/main" val="107330695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3706311C-1D8C-F6BA-E095-2681052EB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C4635C-8669-FC14-FA02-85E463C97A46}"/>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Ephesians 2:19-22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2495C925-3531-C3D4-5120-07909F7B77FF}"/>
              </a:ext>
            </a:extLst>
          </p:cNvPr>
          <p:cNvSpPr>
            <a:spLocks noGrp="1"/>
          </p:cNvSpPr>
          <p:nvPr>
            <p:ph sz="quarter" idx="13"/>
          </p:nvPr>
        </p:nvSpPr>
        <p:spPr>
          <a:xfrm>
            <a:off x="0" y="1371600"/>
            <a:ext cx="12268200" cy="5482590"/>
          </a:xfrm>
        </p:spPr>
        <p:txBody>
          <a:bodyPr>
            <a:noAutofit/>
          </a:bodyPr>
          <a:lstStyle/>
          <a:p>
            <a:pPr marL="45720" indent="0">
              <a:buClr>
                <a:srgbClr val="A379BB">
                  <a:lumMod val="75000"/>
                </a:srgbClr>
              </a:buClr>
              <a:buNone/>
              <a:defRPr/>
            </a:pPr>
            <a:r>
              <a:rPr kumimoji="0" lang="en-US" sz="58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21</a:t>
            </a:r>
            <a:r>
              <a:rPr kumimoji="0" lang="en-US" sz="58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in whom the whole building, being fitted together, is growing into a holy temple in the Lord, </a:t>
            </a:r>
            <a:r>
              <a:rPr kumimoji="0" lang="en-US" sz="58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22</a:t>
            </a:r>
            <a:r>
              <a:rPr kumimoji="0" lang="en-US" sz="58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in whom you also are being built together into a dwelling of God in the Spirit.</a:t>
            </a:r>
            <a:endParaRPr lang="en-US" sz="5800" dirty="0">
              <a:solidFill>
                <a:prstClr val="black">
                  <a:lumMod val="75000"/>
                  <a:lumOff val="25000"/>
                </a:prstClr>
              </a:solidFill>
              <a:latin typeface="Trebuchet MS"/>
            </a:endParaRPr>
          </a:p>
        </p:txBody>
      </p:sp>
    </p:spTree>
    <p:extLst>
      <p:ext uri="{BB962C8B-B14F-4D97-AF65-F5344CB8AC3E}">
        <p14:creationId xmlns:p14="http://schemas.microsoft.com/office/powerpoint/2010/main" val="292999448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3681F108-2CCF-2C2C-82D4-4B75DA8B49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8A5829-5DDA-3C6C-D6D6-B9AF88DBCE5A}"/>
              </a:ext>
            </a:extLst>
          </p:cNvPr>
          <p:cNvSpPr>
            <a:spLocks noGrp="1"/>
          </p:cNvSpPr>
          <p:nvPr>
            <p:ph type="title"/>
          </p:nvPr>
        </p:nvSpPr>
        <p:spPr>
          <a:xfrm>
            <a:off x="0" y="3810"/>
            <a:ext cx="12192000" cy="13677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Colossians 1:18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BA4B124F-62F3-F410-E644-97526E7EE078}"/>
              </a:ext>
            </a:extLst>
          </p:cNvPr>
          <p:cNvSpPr>
            <a:spLocks noGrp="1"/>
          </p:cNvSpPr>
          <p:nvPr>
            <p:ph sz="quarter" idx="13"/>
          </p:nvPr>
        </p:nvSpPr>
        <p:spPr>
          <a:xfrm>
            <a:off x="0" y="1143000"/>
            <a:ext cx="12192000" cy="5711190"/>
          </a:xfrm>
        </p:spPr>
        <p:txBody>
          <a:bodyPr>
            <a:noAutofit/>
          </a:bodyPr>
          <a:lstStyle/>
          <a:p>
            <a:pPr marL="0" indent="0">
              <a:buNone/>
            </a:pPr>
            <a:r>
              <a:rPr lang="en-US" sz="6600" dirty="0">
                <a:latin typeface="Trebuchet MS" panose="020B0603020202020204" pitchFamily="34" charset="0"/>
              </a:rPr>
              <a:t>He is also head of the body, the church; and He is the beginning, the firstborn from the dead, so that He Himself will come to have first place in everything.</a:t>
            </a:r>
          </a:p>
        </p:txBody>
      </p:sp>
    </p:spTree>
    <p:extLst>
      <p:ext uri="{BB962C8B-B14F-4D97-AF65-F5344CB8AC3E}">
        <p14:creationId xmlns:p14="http://schemas.microsoft.com/office/powerpoint/2010/main" val="1960050540"/>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C3C519DF-FF3F-EE29-6628-E6F3FCB596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96FFD5-5815-C79C-D9CC-0703A4DEBCD8}"/>
              </a:ext>
            </a:extLst>
          </p:cNvPr>
          <p:cNvSpPr>
            <a:spLocks noGrp="1"/>
          </p:cNvSpPr>
          <p:nvPr>
            <p:ph type="title"/>
          </p:nvPr>
        </p:nvSpPr>
        <p:spPr>
          <a:xfrm>
            <a:off x="0" y="3810"/>
            <a:ext cx="12192000" cy="13677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I Timothy 3:15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3724D34-D383-4912-3349-17FC47654649}"/>
              </a:ext>
            </a:extLst>
          </p:cNvPr>
          <p:cNvSpPr>
            <a:spLocks noGrp="1"/>
          </p:cNvSpPr>
          <p:nvPr>
            <p:ph sz="quarter" idx="13"/>
          </p:nvPr>
        </p:nvSpPr>
        <p:spPr>
          <a:xfrm>
            <a:off x="0" y="990600"/>
            <a:ext cx="12192000" cy="5863590"/>
          </a:xfrm>
        </p:spPr>
        <p:txBody>
          <a:bodyPr>
            <a:noAutofit/>
          </a:bodyPr>
          <a:lstStyle/>
          <a:p>
            <a:pPr marL="0" indent="0">
              <a:buNone/>
            </a:pPr>
            <a:r>
              <a:rPr lang="en-US" sz="6600" dirty="0">
                <a:latin typeface="Trebuchet MS" panose="020B0603020202020204" pitchFamily="34" charset="0"/>
              </a:rPr>
              <a:t>but in case I am delayed, I write so that you will know how one ought to conduct himself in the household of God, which is the church of the living God, the pillar and support of the truth.</a:t>
            </a:r>
          </a:p>
        </p:txBody>
      </p:sp>
    </p:spTree>
    <p:extLst>
      <p:ext uri="{BB962C8B-B14F-4D97-AF65-F5344CB8AC3E}">
        <p14:creationId xmlns:p14="http://schemas.microsoft.com/office/powerpoint/2010/main" val="3799702135"/>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3A50D357-A052-9427-D06A-78D0F3B921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1EEF1B-58BD-83FA-5DB2-C332B5E4ABBA}"/>
              </a:ext>
            </a:extLst>
          </p:cNvPr>
          <p:cNvSpPr>
            <a:spLocks noGrp="1"/>
          </p:cNvSpPr>
          <p:nvPr>
            <p:ph type="title"/>
          </p:nvPr>
        </p:nvSpPr>
        <p:spPr>
          <a:xfrm>
            <a:off x="0" y="0"/>
            <a:ext cx="12192000" cy="6934200"/>
          </a:xfrm>
        </p:spPr>
        <p:txBody>
          <a:bodyPr>
            <a:normAutofit fontScale="90000"/>
          </a:bodyPr>
          <a:lstStyle/>
          <a:p>
            <a:pPr algn="ctr"/>
            <a:r>
              <a:rPr lang="en-US" sz="13800" b="1" i="1" dirty="0">
                <a:solidFill>
                  <a:srgbClr val="A31D6A"/>
                </a:solidFill>
                <a:effectLst>
                  <a:outerShdw blurRad="38100" dist="38100" dir="2700000" algn="tl">
                    <a:srgbClr val="000000">
                      <a:alpha val="43137"/>
                    </a:srgbClr>
                  </a:outerShdw>
                </a:effectLst>
              </a:rPr>
              <a:t>The Gates of Hell Cannot Overcome Christ’s Church</a:t>
            </a:r>
            <a:endParaRPr lang="en-US" sz="28700" b="1" i="1" cap="all" dirty="0">
              <a:solidFill>
                <a:srgbClr val="A50021"/>
              </a:solidFill>
              <a:effectLst>
                <a:outerShdw blurRad="38100" dist="38100" dir="2700000" algn="tl">
                  <a:srgbClr val="000000">
                    <a:alpha val="43137"/>
                  </a:srgbClr>
                </a:outerShdw>
                <a:reflection blurRad="12700" stA="48000" endA="300" endPos="55000" dir="5400000" sy="-90000" algn="bl" rotWithShape="0"/>
              </a:effectLst>
              <a:latin typeface="Trebuchet MS" panose="020B0603020202020204" pitchFamily="34" charset="0"/>
            </a:endParaRPr>
          </a:p>
        </p:txBody>
      </p:sp>
    </p:spTree>
    <p:extLst>
      <p:ext uri="{BB962C8B-B14F-4D97-AF65-F5344CB8AC3E}">
        <p14:creationId xmlns:p14="http://schemas.microsoft.com/office/powerpoint/2010/main" val="5912796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50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par>
                          <p:cTn id="8" fill="hold">
                            <p:stCondLst>
                              <p:cond delay="1500"/>
                            </p:stCondLst>
                            <p:childTnLst>
                              <p:par>
                                <p:cTn id="9" presetID="26" presetClass="emph" presetSubtype="0" fill="hold" grpId="1" nodeType="afterEffect">
                                  <p:stCondLst>
                                    <p:cond delay="500"/>
                                  </p:stCondLst>
                                  <p:childTnLst>
                                    <p:animEffect transition="out" filter="fade">
                                      <p:cBhvr>
                                        <p:cTn id="10" dur="1000" tmFilter="0, 0; .2, .5; .8, .5; 1, 0"/>
                                        <p:tgtEl>
                                          <p:spTgt spid="4"/>
                                        </p:tgtEl>
                                      </p:cBhvr>
                                    </p:animEffect>
                                    <p:animScale>
                                      <p:cBhvr>
                                        <p:cTn id="11" dur="500" autoRev="1" fill="hold"/>
                                        <p:tgtEl>
                                          <p:spTgt spid="4"/>
                                        </p:tgtEl>
                                      </p:cBhvr>
                                      <p:by x="105000" y="105000"/>
                                    </p:animScale>
                                  </p:childTnLst>
                                </p:cTn>
                              </p:par>
                            </p:childTnLst>
                          </p:cTn>
                        </p:par>
                        <p:par>
                          <p:cTn id="12" fill="hold">
                            <p:stCondLst>
                              <p:cond delay="3000"/>
                            </p:stCondLst>
                            <p:childTnLst>
                              <p:par>
                                <p:cTn id="13" presetID="26" presetClass="emph" presetSubtype="0" fill="hold" grpId="2" nodeType="afterEffect">
                                  <p:stCondLst>
                                    <p:cond delay="500"/>
                                  </p:stCondLst>
                                  <p:childTnLst>
                                    <p:animEffect transition="out" filter="fade">
                                      <p:cBhvr>
                                        <p:cTn id="14" dur="1000" tmFilter="0, 0; .2, .5; .8, .5; 1, 0"/>
                                        <p:tgtEl>
                                          <p:spTgt spid="4"/>
                                        </p:tgtEl>
                                      </p:cBhvr>
                                    </p:animEffect>
                                    <p:animScale>
                                      <p:cBhvr>
                                        <p:cTn id="15" dur="500" autoRev="1" fill="hold"/>
                                        <p:tgtEl>
                                          <p:spTgt spid="4"/>
                                        </p:tgtEl>
                                      </p:cBhvr>
                                      <p:by x="105000" y="105000"/>
                                    </p:animScale>
                                  </p:childTnLst>
                                </p:cTn>
                              </p:par>
                            </p:childTnLst>
                          </p:cTn>
                        </p:par>
                        <p:par>
                          <p:cTn id="16" fill="hold">
                            <p:stCondLst>
                              <p:cond delay="4500"/>
                            </p:stCondLst>
                            <p:childTnLst>
                              <p:par>
                                <p:cTn id="17" presetID="26" presetClass="emph" presetSubtype="0" fill="hold" grpId="3" nodeType="afterEffect">
                                  <p:stCondLst>
                                    <p:cond delay="500"/>
                                  </p:stCondLst>
                                  <p:childTnLst>
                                    <p:animEffect transition="out" filter="fade">
                                      <p:cBhvr>
                                        <p:cTn id="18" dur="1000" tmFilter="0, 0; .2, .5; .8, .5; 1, 0"/>
                                        <p:tgtEl>
                                          <p:spTgt spid="4"/>
                                        </p:tgtEl>
                                      </p:cBhvr>
                                    </p:animEffect>
                                    <p:animScale>
                                      <p:cBhvr>
                                        <p:cTn id="19" dur="500" autoRev="1" fill="hold"/>
                                        <p:tgtEl>
                                          <p:spTgt spid="4"/>
                                        </p:tgtEl>
                                      </p:cBhvr>
                                      <p:by x="105000" y="105000"/>
                                    </p:animScale>
                                  </p:childTnLst>
                                </p:cTn>
                              </p:par>
                            </p:childTnLst>
                          </p:cTn>
                        </p:par>
                        <p:par>
                          <p:cTn id="20" fill="hold">
                            <p:stCondLst>
                              <p:cond delay="6000"/>
                            </p:stCondLst>
                            <p:childTnLst>
                              <p:par>
                                <p:cTn id="21" presetID="26" presetClass="emph" presetSubtype="0" fill="hold" grpId="4" nodeType="afterEffect">
                                  <p:stCondLst>
                                    <p:cond delay="750"/>
                                  </p:stCondLst>
                                  <p:childTnLst>
                                    <p:animEffect transition="out" filter="fade">
                                      <p:cBhvr>
                                        <p:cTn id="22" dur="1000" tmFilter="0, 0; .2, .5; .8, .5; 1, 0"/>
                                        <p:tgtEl>
                                          <p:spTgt spid="4"/>
                                        </p:tgtEl>
                                      </p:cBhvr>
                                    </p:animEffect>
                                    <p:animScale>
                                      <p:cBhvr>
                                        <p:cTn id="23" dur="500" autoRev="1" fill="hold"/>
                                        <p:tgtEl>
                                          <p:spTgt spid="4"/>
                                        </p:tgtEl>
                                      </p:cBhvr>
                                      <p:by x="105000" y="105000"/>
                                    </p:animScale>
                                  </p:childTnLst>
                                </p:cTn>
                              </p:par>
                            </p:childTnLst>
                          </p:cTn>
                        </p:par>
                        <p:par>
                          <p:cTn id="24" fill="hold">
                            <p:stCondLst>
                              <p:cond delay="7750"/>
                            </p:stCondLst>
                            <p:childTnLst>
                              <p:par>
                                <p:cTn id="25" presetID="26" presetClass="emph" presetSubtype="0" fill="hold" grpId="5" nodeType="afterEffect">
                                  <p:stCondLst>
                                    <p:cond delay="750"/>
                                  </p:stCondLst>
                                  <p:childTnLst>
                                    <p:animEffect transition="out" filter="fade">
                                      <p:cBhvr>
                                        <p:cTn id="26" dur="1000" tmFilter="0, 0; .2, .5; .8, .5; 1, 0"/>
                                        <p:tgtEl>
                                          <p:spTgt spid="4"/>
                                        </p:tgtEl>
                                      </p:cBhvr>
                                    </p:animEffect>
                                    <p:animScale>
                                      <p:cBhvr>
                                        <p:cTn id="27" dur="500" autoRev="1" fill="hold"/>
                                        <p:tgtEl>
                                          <p:spTgt spid="4"/>
                                        </p:tgtEl>
                                      </p:cBhvr>
                                      <p:by x="105000" y="105000"/>
                                    </p:animScale>
                                  </p:childTnLst>
                                </p:cTn>
                              </p:par>
                            </p:childTnLst>
                          </p:cTn>
                        </p:par>
                        <p:par>
                          <p:cTn id="28" fill="hold">
                            <p:stCondLst>
                              <p:cond delay="9500"/>
                            </p:stCondLst>
                            <p:childTnLst>
                              <p:par>
                                <p:cTn id="29" presetID="26" presetClass="emph" presetSubtype="0" fill="hold" grpId="6" nodeType="afterEffect">
                                  <p:stCondLst>
                                    <p:cond delay="750"/>
                                  </p:stCondLst>
                                  <p:childTnLst>
                                    <p:animEffect transition="out" filter="fade">
                                      <p:cBhvr>
                                        <p:cTn id="30" dur="1000" tmFilter="0, 0; .2, .5; .8, .5; 1, 0"/>
                                        <p:tgtEl>
                                          <p:spTgt spid="4"/>
                                        </p:tgtEl>
                                      </p:cBhvr>
                                    </p:animEffect>
                                    <p:animScale>
                                      <p:cBhvr>
                                        <p:cTn id="31" dur="500" autoRev="1" fill="hold"/>
                                        <p:tgtEl>
                                          <p:spTgt spid="4"/>
                                        </p:tgtEl>
                                      </p:cBhvr>
                                      <p:by x="105000" y="105000"/>
                                    </p:animScale>
                                  </p:childTnLst>
                                </p:cTn>
                              </p:par>
                            </p:childTnLst>
                          </p:cTn>
                        </p:par>
                        <p:par>
                          <p:cTn id="32" fill="hold">
                            <p:stCondLst>
                              <p:cond delay="11250"/>
                            </p:stCondLst>
                            <p:childTnLst>
                              <p:par>
                                <p:cTn id="33" presetID="26" presetClass="emph" presetSubtype="0" fill="hold" grpId="7" nodeType="afterEffect">
                                  <p:stCondLst>
                                    <p:cond delay="1000"/>
                                  </p:stCondLst>
                                  <p:childTnLst>
                                    <p:animEffect transition="out" filter="fade">
                                      <p:cBhvr>
                                        <p:cTn id="34" dur="1000" tmFilter="0, 0; .2, .5; .8, .5; 1, 0"/>
                                        <p:tgtEl>
                                          <p:spTgt spid="4"/>
                                        </p:tgtEl>
                                      </p:cBhvr>
                                    </p:animEffect>
                                    <p:animScale>
                                      <p:cBhvr>
                                        <p:cTn id="35" dur="500" autoRev="1" fill="hold"/>
                                        <p:tgtEl>
                                          <p:spTgt spid="4"/>
                                        </p:tgtEl>
                                      </p:cBhvr>
                                      <p:by x="105000" y="105000"/>
                                    </p:animScale>
                                  </p:childTnLst>
                                </p:cTn>
                              </p:par>
                            </p:childTnLst>
                          </p:cTn>
                        </p:par>
                        <p:par>
                          <p:cTn id="36" fill="hold">
                            <p:stCondLst>
                              <p:cond delay="13250"/>
                            </p:stCondLst>
                            <p:childTnLst>
                              <p:par>
                                <p:cTn id="37" presetID="26" presetClass="emph" presetSubtype="0" fill="hold" grpId="8" nodeType="afterEffect">
                                  <p:stCondLst>
                                    <p:cond delay="100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childTnLst>
                          </p:cTn>
                        </p:par>
                        <p:par>
                          <p:cTn id="40" fill="hold">
                            <p:stCondLst>
                              <p:cond delay="15250"/>
                            </p:stCondLst>
                            <p:childTnLst>
                              <p:par>
                                <p:cTn id="41" presetID="26" presetClass="emph" presetSubtype="0" fill="hold" grpId="9" nodeType="afterEffect">
                                  <p:stCondLst>
                                    <p:cond delay="0"/>
                                  </p:stCondLst>
                                  <p:childTnLst>
                                    <p:animEffect transition="out" filter="fade">
                                      <p:cBhvr>
                                        <p:cTn id="42" dur="1000" tmFilter="0, 0; .2, .5; .8, .5; 1, 0"/>
                                        <p:tgtEl>
                                          <p:spTgt spid="4"/>
                                        </p:tgtEl>
                                      </p:cBhvr>
                                    </p:animEffect>
                                    <p:animScale>
                                      <p:cBhvr>
                                        <p:cTn id="43"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P spid="4" grpId="5"/>
      <p:bldP spid="4" grpId="6"/>
      <p:bldP spid="4" grpId="7"/>
      <p:bldP spid="4" grpId="8"/>
      <p:bldP spid="4" grpId="9"/>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9E14E3E-0624-946B-D0CD-A3882AE6A0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413411-EA43-C77A-7A5B-DEB508710FD7}"/>
              </a:ext>
            </a:extLst>
          </p:cNvPr>
          <p:cNvSpPr>
            <a:spLocks noGrp="1"/>
          </p:cNvSpPr>
          <p:nvPr>
            <p:ph type="title"/>
          </p:nvPr>
        </p:nvSpPr>
        <p:spPr>
          <a:xfrm>
            <a:off x="0" y="3810"/>
            <a:ext cx="12192000" cy="13677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Hebrews 12:28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B5F7C456-59E4-8DCB-6FCC-0B458B36B227}"/>
              </a:ext>
            </a:extLst>
          </p:cNvPr>
          <p:cNvSpPr>
            <a:spLocks noGrp="1"/>
          </p:cNvSpPr>
          <p:nvPr>
            <p:ph sz="quarter" idx="13"/>
          </p:nvPr>
        </p:nvSpPr>
        <p:spPr>
          <a:xfrm>
            <a:off x="0" y="1143000"/>
            <a:ext cx="12192000" cy="5711190"/>
          </a:xfrm>
        </p:spPr>
        <p:txBody>
          <a:bodyPr>
            <a:noAutofit/>
          </a:bodyPr>
          <a:lstStyle/>
          <a:p>
            <a:pPr marL="0" indent="0">
              <a:buNone/>
            </a:pPr>
            <a:r>
              <a:rPr lang="en-US" sz="6600" dirty="0">
                <a:latin typeface="Trebuchet MS" panose="020B0603020202020204" pitchFamily="34" charset="0"/>
              </a:rPr>
              <a:t>Therefore, since we receive a kingdom which cannot be shaken, let us show gratitude, by which we may offer to God an acceptable service with reverence and awe;</a:t>
            </a:r>
          </a:p>
        </p:txBody>
      </p:sp>
    </p:spTree>
    <p:extLst>
      <p:ext uri="{BB962C8B-B14F-4D97-AF65-F5344CB8AC3E}">
        <p14:creationId xmlns:p14="http://schemas.microsoft.com/office/powerpoint/2010/main" val="2468521070"/>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A1DDC8F-57BF-8F9C-8889-0E624D92F4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8413D7-B93C-E043-B9D9-8E1D3BDEE543}"/>
              </a:ext>
            </a:extLst>
          </p:cNvPr>
          <p:cNvSpPr>
            <a:spLocks noGrp="1"/>
          </p:cNvSpPr>
          <p:nvPr>
            <p:ph type="title"/>
          </p:nvPr>
        </p:nvSpPr>
        <p:spPr>
          <a:xfrm>
            <a:off x="0" y="3810"/>
            <a:ext cx="12192000" cy="13677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Daniel 2:44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FA7E9F0E-15B8-3D9E-9A68-74C620DA7702}"/>
              </a:ext>
            </a:extLst>
          </p:cNvPr>
          <p:cNvSpPr>
            <a:spLocks noGrp="1"/>
          </p:cNvSpPr>
          <p:nvPr>
            <p:ph sz="quarter" idx="13"/>
          </p:nvPr>
        </p:nvSpPr>
        <p:spPr>
          <a:xfrm>
            <a:off x="0" y="1143000"/>
            <a:ext cx="12192000" cy="5711190"/>
          </a:xfrm>
        </p:spPr>
        <p:txBody>
          <a:bodyPr>
            <a:noAutofit/>
          </a:bodyPr>
          <a:lstStyle/>
          <a:p>
            <a:pPr marL="0" indent="0">
              <a:buNone/>
            </a:pPr>
            <a:r>
              <a:rPr lang="en-US" sz="5800" dirty="0">
                <a:latin typeface="Trebuchet MS" panose="020B0603020202020204" pitchFamily="34" charset="0"/>
              </a:rPr>
              <a:t>"In the days of those kings the God of heaven will set up a kingdom which will never be destroyed, and that kingdom will not be left for another people; it will crush and put an end to all these kingdoms, but it will itself endure forever.</a:t>
            </a:r>
          </a:p>
        </p:txBody>
      </p:sp>
    </p:spTree>
    <p:extLst>
      <p:ext uri="{BB962C8B-B14F-4D97-AF65-F5344CB8AC3E}">
        <p14:creationId xmlns:p14="http://schemas.microsoft.com/office/powerpoint/2010/main" val="4002533053"/>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94DF96BA-76A2-2FA4-A220-AE3DAB69FE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FB1C33-BE77-40D3-8A38-72861FF283CE}"/>
              </a:ext>
            </a:extLst>
          </p:cNvPr>
          <p:cNvSpPr>
            <a:spLocks noGrp="1"/>
          </p:cNvSpPr>
          <p:nvPr>
            <p:ph type="title"/>
          </p:nvPr>
        </p:nvSpPr>
        <p:spPr>
          <a:xfrm>
            <a:off x="0" y="3810"/>
            <a:ext cx="12192000" cy="13677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Daniel 7:18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AB41A50A-416C-CA95-D948-6CDA41C05B26}"/>
              </a:ext>
            </a:extLst>
          </p:cNvPr>
          <p:cNvSpPr>
            <a:spLocks noGrp="1"/>
          </p:cNvSpPr>
          <p:nvPr>
            <p:ph sz="quarter" idx="13"/>
          </p:nvPr>
        </p:nvSpPr>
        <p:spPr>
          <a:xfrm>
            <a:off x="0" y="1143000"/>
            <a:ext cx="12192000" cy="5711190"/>
          </a:xfrm>
        </p:spPr>
        <p:txBody>
          <a:bodyPr>
            <a:noAutofit/>
          </a:bodyPr>
          <a:lstStyle/>
          <a:p>
            <a:pPr marL="0" indent="0">
              <a:buNone/>
            </a:pPr>
            <a:r>
              <a:rPr lang="en-US" sz="7200" dirty="0">
                <a:latin typeface="Trebuchet MS" panose="020B0603020202020204" pitchFamily="34" charset="0"/>
              </a:rPr>
              <a:t>'But the saints of the Highest One will receive the kingdom and possess the kingdom forever, for all ages to come.'</a:t>
            </a:r>
          </a:p>
        </p:txBody>
      </p:sp>
    </p:spTree>
    <p:extLst>
      <p:ext uri="{BB962C8B-B14F-4D97-AF65-F5344CB8AC3E}">
        <p14:creationId xmlns:p14="http://schemas.microsoft.com/office/powerpoint/2010/main" val="1456153326"/>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14B45B5-8451-727C-69D5-424242D69A4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9969A9-C129-2607-F9BC-25EB998633DA}"/>
              </a:ext>
            </a:extLst>
          </p:cNvPr>
          <p:cNvSpPr>
            <a:spLocks noGrp="1"/>
          </p:cNvSpPr>
          <p:nvPr>
            <p:ph type="title"/>
          </p:nvPr>
        </p:nvSpPr>
        <p:spPr>
          <a:xfrm>
            <a:off x="0" y="0"/>
            <a:ext cx="12192000" cy="6934200"/>
          </a:xfrm>
        </p:spPr>
        <p:txBody>
          <a:bodyPr>
            <a:normAutofit/>
          </a:bodyPr>
          <a:lstStyle/>
          <a:p>
            <a:pPr algn="ctr"/>
            <a:r>
              <a:rPr lang="en-US" sz="13800" b="1" i="1" dirty="0">
                <a:solidFill>
                  <a:srgbClr val="A31D6A"/>
                </a:solidFill>
                <a:effectLst>
                  <a:outerShdw blurRad="38100" dist="38100" dir="2700000" algn="tl">
                    <a:srgbClr val="000000">
                      <a:alpha val="43137"/>
                    </a:srgbClr>
                  </a:outerShdw>
                </a:effectLst>
              </a:rPr>
              <a:t>Jesus Loves and Cares for His Church</a:t>
            </a:r>
            <a:endParaRPr lang="en-US" sz="28700" b="1" i="1" cap="all" dirty="0">
              <a:solidFill>
                <a:srgbClr val="A50021"/>
              </a:solidFill>
              <a:effectLst>
                <a:outerShdw blurRad="38100" dist="38100" dir="2700000" algn="tl">
                  <a:srgbClr val="000000">
                    <a:alpha val="43137"/>
                  </a:srgbClr>
                </a:outerShdw>
                <a:reflection blurRad="12700" stA="48000" endA="300" endPos="55000" dir="5400000" sy="-90000" algn="bl" rotWithShape="0"/>
              </a:effectLst>
              <a:latin typeface="Trebuchet MS" panose="020B0603020202020204" pitchFamily="34" charset="0"/>
            </a:endParaRPr>
          </a:p>
        </p:txBody>
      </p:sp>
    </p:spTree>
    <p:extLst>
      <p:ext uri="{BB962C8B-B14F-4D97-AF65-F5344CB8AC3E}">
        <p14:creationId xmlns:p14="http://schemas.microsoft.com/office/powerpoint/2010/main" val="387616763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50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par>
                          <p:cTn id="8" fill="hold">
                            <p:stCondLst>
                              <p:cond delay="1500"/>
                            </p:stCondLst>
                            <p:childTnLst>
                              <p:par>
                                <p:cTn id="9" presetID="26" presetClass="emph" presetSubtype="0" fill="hold" grpId="1" nodeType="afterEffect">
                                  <p:stCondLst>
                                    <p:cond delay="500"/>
                                  </p:stCondLst>
                                  <p:childTnLst>
                                    <p:animEffect transition="out" filter="fade">
                                      <p:cBhvr>
                                        <p:cTn id="10" dur="1000" tmFilter="0, 0; .2, .5; .8, .5; 1, 0"/>
                                        <p:tgtEl>
                                          <p:spTgt spid="4"/>
                                        </p:tgtEl>
                                      </p:cBhvr>
                                    </p:animEffect>
                                    <p:animScale>
                                      <p:cBhvr>
                                        <p:cTn id="11" dur="500" autoRev="1" fill="hold"/>
                                        <p:tgtEl>
                                          <p:spTgt spid="4"/>
                                        </p:tgtEl>
                                      </p:cBhvr>
                                      <p:by x="105000" y="105000"/>
                                    </p:animScale>
                                  </p:childTnLst>
                                </p:cTn>
                              </p:par>
                            </p:childTnLst>
                          </p:cTn>
                        </p:par>
                        <p:par>
                          <p:cTn id="12" fill="hold">
                            <p:stCondLst>
                              <p:cond delay="3000"/>
                            </p:stCondLst>
                            <p:childTnLst>
                              <p:par>
                                <p:cTn id="13" presetID="26" presetClass="emph" presetSubtype="0" fill="hold" grpId="2" nodeType="afterEffect">
                                  <p:stCondLst>
                                    <p:cond delay="500"/>
                                  </p:stCondLst>
                                  <p:childTnLst>
                                    <p:animEffect transition="out" filter="fade">
                                      <p:cBhvr>
                                        <p:cTn id="14" dur="1000" tmFilter="0, 0; .2, .5; .8, .5; 1, 0"/>
                                        <p:tgtEl>
                                          <p:spTgt spid="4"/>
                                        </p:tgtEl>
                                      </p:cBhvr>
                                    </p:animEffect>
                                    <p:animScale>
                                      <p:cBhvr>
                                        <p:cTn id="15" dur="500" autoRev="1" fill="hold"/>
                                        <p:tgtEl>
                                          <p:spTgt spid="4"/>
                                        </p:tgtEl>
                                      </p:cBhvr>
                                      <p:by x="105000" y="105000"/>
                                    </p:animScale>
                                  </p:childTnLst>
                                </p:cTn>
                              </p:par>
                            </p:childTnLst>
                          </p:cTn>
                        </p:par>
                        <p:par>
                          <p:cTn id="16" fill="hold">
                            <p:stCondLst>
                              <p:cond delay="4500"/>
                            </p:stCondLst>
                            <p:childTnLst>
                              <p:par>
                                <p:cTn id="17" presetID="26" presetClass="emph" presetSubtype="0" fill="hold" grpId="3" nodeType="afterEffect">
                                  <p:stCondLst>
                                    <p:cond delay="500"/>
                                  </p:stCondLst>
                                  <p:childTnLst>
                                    <p:animEffect transition="out" filter="fade">
                                      <p:cBhvr>
                                        <p:cTn id="18" dur="1000" tmFilter="0, 0; .2, .5; .8, .5; 1, 0"/>
                                        <p:tgtEl>
                                          <p:spTgt spid="4"/>
                                        </p:tgtEl>
                                      </p:cBhvr>
                                    </p:animEffect>
                                    <p:animScale>
                                      <p:cBhvr>
                                        <p:cTn id="19" dur="500" autoRev="1" fill="hold"/>
                                        <p:tgtEl>
                                          <p:spTgt spid="4"/>
                                        </p:tgtEl>
                                      </p:cBhvr>
                                      <p:by x="105000" y="105000"/>
                                    </p:animScale>
                                  </p:childTnLst>
                                </p:cTn>
                              </p:par>
                            </p:childTnLst>
                          </p:cTn>
                        </p:par>
                        <p:par>
                          <p:cTn id="20" fill="hold">
                            <p:stCondLst>
                              <p:cond delay="6000"/>
                            </p:stCondLst>
                            <p:childTnLst>
                              <p:par>
                                <p:cTn id="21" presetID="26" presetClass="emph" presetSubtype="0" fill="hold" grpId="4" nodeType="afterEffect">
                                  <p:stCondLst>
                                    <p:cond delay="750"/>
                                  </p:stCondLst>
                                  <p:childTnLst>
                                    <p:animEffect transition="out" filter="fade">
                                      <p:cBhvr>
                                        <p:cTn id="22" dur="1000" tmFilter="0, 0; .2, .5; .8, .5; 1, 0"/>
                                        <p:tgtEl>
                                          <p:spTgt spid="4"/>
                                        </p:tgtEl>
                                      </p:cBhvr>
                                    </p:animEffect>
                                    <p:animScale>
                                      <p:cBhvr>
                                        <p:cTn id="23" dur="500" autoRev="1" fill="hold"/>
                                        <p:tgtEl>
                                          <p:spTgt spid="4"/>
                                        </p:tgtEl>
                                      </p:cBhvr>
                                      <p:by x="105000" y="105000"/>
                                    </p:animScale>
                                  </p:childTnLst>
                                </p:cTn>
                              </p:par>
                            </p:childTnLst>
                          </p:cTn>
                        </p:par>
                        <p:par>
                          <p:cTn id="24" fill="hold">
                            <p:stCondLst>
                              <p:cond delay="7750"/>
                            </p:stCondLst>
                            <p:childTnLst>
                              <p:par>
                                <p:cTn id="25" presetID="26" presetClass="emph" presetSubtype="0" fill="hold" grpId="5" nodeType="afterEffect">
                                  <p:stCondLst>
                                    <p:cond delay="750"/>
                                  </p:stCondLst>
                                  <p:childTnLst>
                                    <p:animEffect transition="out" filter="fade">
                                      <p:cBhvr>
                                        <p:cTn id="26" dur="1000" tmFilter="0, 0; .2, .5; .8, .5; 1, 0"/>
                                        <p:tgtEl>
                                          <p:spTgt spid="4"/>
                                        </p:tgtEl>
                                      </p:cBhvr>
                                    </p:animEffect>
                                    <p:animScale>
                                      <p:cBhvr>
                                        <p:cTn id="27" dur="500" autoRev="1" fill="hold"/>
                                        <p:tgtEl>
                                          <p:spTgt spid="4"/>
                                        </p:tgtEl>
                                      </p:cBhvr>
                                      <p:by x="105000" y="105000"/>
                                    </p:animScale>
                                  </p:childTnLst>
                                </p:cTn>
                              </p:par>
                            </p:childTnLst>
                          </p:cTn>
                        </p:par>
                        <p:par>
                          <p:cTn id="28" fill="hold">
                            <p:stCondLst>
                              <p:cond delay="9500"/>
                            </p:stCondLst>
                            <p:childTnLst>
                              <p:par>
                                <p:cTn id="29" presetID="26" presetClass="emph" presetSubtype="0" fill="hold" grpId="6" nodeType="afterEffect">
                                  <p:stCondLst>
                                    <p:cond delay="750"/>
                                  </p:stCondLst>
                                  <p:childTnLst>
                                    <p:animEffect transition="out" filter="fade">
                                      <p:cBhvr>
                                        <p:cTn id="30" dur="1000" tmFilter="0, 0; .2, .5; .8, .5; 1, 0"/>
                                        <p:tgtEl>
                                          <p:spTgt spid="4"/>
                                        </p:tgtEl>
                                      </p:cBhvr>
                                    </p:animEffect>
                                    <p:animScale>
                                      <p:cBhvr>
                                        <p:cTn id="31" dur="500" autoRev="1" fill="hold"/>
                                        <p:tgtEl>
                                          <p:spTgt spid="4"/>
                                        </p:tgtEl>
                                      </p:cBhvr>
                                      <p:by x="105000" y="105000"/>
                                    </p:animScale>
                                  </p:childTnLst>
                                </p:cTn>
                              </p:par>
                            </p:childTnLst>
                          </p:cTn>
                        </p:par>
                        <p:par>
                          <p:cTn id="32" fill="hold">
                            <p:stCondLst>
                              <p:cond delay="11250"/>
                            </p:stCondLst>
                            <p:childTnLst>
                              <p:par>
                                <p:cTn id="33" presetID="26" presetClass="emph" presetSubtype="0" fill="hold" grpId="7" nodeType="afterEffect">
                                  <p:stCondLst>
                                    <p:cond delay="1000"/>
                                  </p:stCondLst>
                                  <p:childTnLst>
                                    <p:animEffect transition="out" filter="fade">
                                      <p:cBhvr>
                                        <p:cTn id="34" dur="1000" tmFilter="0, 0; .2, .5; .8, .5; 1, 0"/>
                                        <p:tgtEl>
                                          <p:spTgt spid="4"/>
                                        </p:tgtEl>
                                      </p:cBhvr>
                                    </p:animEffect>
                                    <p:animScale>
                                      <p:cBhvr>
                                        <p:cTn id="35" dur="500" autoRev="1" fill="hold"/>
                                        <p:tgtEl>
                                          <p:spTgt spid="4"/>
                                        </p:tgtEl>
                                      </p:cBhvr>
                                      <p:by x="105000" y="105000"/>
                                    </p:animScale>
                                  </p:childTnLst>
                                </p:cTn>
                              </p:par>
                            </p:childTnLst>
                          </p:cTn>
                        </p:par>
                        <p:par>
                          <p:cTn id="36" fill="hold">
                            <p:stCondLst>
                              <p:cond delay="13250"/>
                            </p:stCondLst>
                            <p:childTnLst>
                              <p:par>
                                <p:cTn id="37" presetID="26" presetClass="emph" presetSubtype="0" fill="hold" grpId="8" nodeType="afterEffect">
                                  <p:stCondLst>
                                    <p:cond delay="100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childTnLst>
                          </p:cTn>
                        </p:par>
                        <p:par>
                          <p:cTn id="40" fill="hold">
                            <p:stCondLst>
                              <p:cond delay="15250"/>
                            </p:stCondLst>
                            <p:childTnLst>
                              <p:par>
                                <p:cTn id="41" presetID="26" presetClass="emph" presetSubtype="0" fill="hold" grpId="9" nodeType="afterEffect">
                                  <p:stCondLst>
                                    <p:cond delay="0"/>
                                  </p:stCondLst>
                                  <p:childTnLst>
                                    <p:animEffect transition="out" filter="fade">
                                      <p:cBhvr>
                                        <p:cTn id="42" dur="1000" tmFilter="0, 0; .2, .5; .8, .5; 1, 0"/>
                                        <p:tgtEl>
                                          <p:spTgt spid="4"/>
                                        </p:tgtEl>
                                      </p:cBhvr>
                                    </p:animEffect>
                                    <p:animScale>
                                      <p:cBhvr>
                                        <p:cTn id="43"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P spid="4" grpId="5"/>
      <p:bldP spid="4" grpId="6"/>
      <p:bldP spid="4" grpId="7"/>
      <p:bldP spid="4" grpId="8"/>
      <p:bldP spid="4" grpId="9"/>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682D55A0-4BE0-DFAA-F062-096BD47380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B80743-98F0-283B-162E-25962EEC4DCF}"/>
              </a:ext>
            </a:extLst>
          </p:cNvPr>
          <p:cNvSpPr>
            <a:spLocks noGrp="1"/>
          </p:cNvSpPr>
          <p:nvPr>
            <p:ph type="title"/>
          </p:nvPr>
        </p:nvSpPr>
        <p:spPr>
          <a:xfrm>
            <a:off x="0" y="3810"/>
            <a:ext cx="12192000" cy="13677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Ephesians 5:25-27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BD519E52-2647-7ABA-AC48-D65166554540}"/>
              </a:ext>
            </a:extLst>
          </p:cNvPr>
          <p:cNvSpPr>
            <a:spLocks noGrp="1"/>
          </p:cNvSpPr>
          <p:nvPr>
            <p:ph sz="quarter" idx="13"/>
          </p:nvPr>
        </p:nvSpPr>
        <p:spPr>
          <a:xfrm>
            <a:off x="0" y="1143000"/>
            <a:ext cx="12192000" cy="5711190"/>
          </a:xfrm>
        </p:spPr>
        <p:txBody>
          <a:bodyPr>
            <a:noAutofit/>
          </a:bodyPr>
          <a:lstStyle/>
          <a:p>
            <a:r>
              <a:rPr lang="en-US" sz="6000" b="1" baseline="30000" dirty="0">
                <a:latin typeface="Trebuchet MS" panose="020B0603020202020204" pitchFamily="34" charset="0"/>
              </a:rPr>
              <a:t>25</a:t>
            </a:r>
            <a:r>
              <a:rPr lang="en-US" sz="6000" dirty="0">
                <a:latin typeface="Trebuchet MS" panose="020B0603020202020204" pitchFamily="34" charset="0"/>
              </a:rPr>
              <a:t> Husbands, love your wives, just as Christ also loved the church and gave Himself up for her, </a:t>
            </a:r>
            <a:r>
              <a:rPr lang="en-US" sz="6000" b="1" baseline="30000" dirty="0">
                <a:latin typeface="Trebuchet MS" panose="020B0603020202020204" pitchFamily="34" charset="0"/>
              </a:rPr>
              <a:t>26</a:t>
            </a:r>
            <a:r>
              <a:rPr lang="en-US" sz="6000" dirty="0">
                <a:latin typeface="Trebuchet MS" panose="020B0603020202020204" pitchFamily="34" charset="0"/>
              </a:rPr>
              <a:t> so that He might sanctify her, having cleansed her by the washing of water with the word, </a:t>
            </a:r>
          </a:p>
        </p:txBody>
      </p:sp>
    </p:spTree>
    <p:extLst>
      <p:ext uri="{BB962C8B-B14F-4D97-AF65-F5344CB8AC3E}">
        <p14:creationId xmlns:p14="http://schemas.microsoft.com/office/powerpoint/2010/main" val="2173210321"/>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10AF5FC5-9449-CE13-FFAA-ED87359A0B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4594EB-208B-9C32-3AB4-F8E2EEB8A584}"/>
              </a:ext>
            </a:extLst>
          </p:cNvPr>
          <p:cNvSpPr>
            <a:spLocks noGrp="1"/>
          </p:cNvSpPr>
          <p:nvPr>
            <p:ph type="title"/>
          </p:nvPr>
        </p:nvSpPr>
        <p:spPr>
          <a:xfrm>
            <a:off x="0" y="3810"/>
            <a:ext cx="12192000" cy="13677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Ephesians 5:25-27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6712CA39-372D-F15C-8932-D346D1AC444B}"/>
              </a:ext>
            </a:extLst>
          </p:cNvPr>
          <p:cNvSpPr>
            <a:spLocks noGrp="1"/>
          </p:cNvSpPr>
          <p:nvPr>
            <p:ph sz="quarter" idx="13"/>
          </p:nvPr>
        </p:nvSpPr>
        <p:spPr>
          <a:xfrm>
            <a:off x="0" y="1143000"/>
            <a:ext cx="12192000" cy="5711190"/>
          </a:xfrm>
        </p:spPr>
        <p:txBody>
          <a:bodyPr>
            <a:noAutofit/>
          </a:bodyPr>
          <a:lstStyle/>
          <a:p>
            <a:r>
              <a:rPr lang="en-US" sz="6000" b="1" baseline="30000" dirty="0">
                <a:latin typeface="Trebuchet MS" panose="020B0603020202020204" pitchFamily="34" charset="0"/>
              </a:rPr>
              <a:t>27</a:t>
            </a:r>
            <a:r>
              <a:rPr lang="en-US" sz="6000" dirty="0">
                <a:latin typeface="Trebuchet MS" panose="020B0603020202020204" pitchFamily="34" charset="0"/>
              </a:rPr>
              <a:t> that He might present to Himself the church in all her glory, having no spot or wrinkle or any such thing; but that she would be holy and blameless.</a:t>
            </a:r>
          </a:p>
        </p:txBody>
      </p:sp>
    </p:spTree>
    <p:extLst>
      <p:ext uri="{BB962C8B-B14F-4D97-AF65-F5344CB8AC3E}">
        <p14:creationId xmlns:p14="http://schemas.microsoft.com/office/powerpoint/2010/main" val="3230661747"/>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32CFBCBF-C1CC-53DE-D012-18903B8072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2BE203-7FAF-3344-4A52-4D54C901B385}"/>
              </a:ext>
            </a:extLst>
          </p:cNvPr>
          <p:cNvSpPr>
            <a:spLocks noGrp="1"/>
          </p:cNvSpPr>
          <p:nvPr>
            <p:ph type="title"/>
          </p:nvPr>
        </p:nvSpPr>
        <p:spPr>
          <a:xfrm>
            <a:off x="0" y="3810"/>
            <a:ext cx="12192000" cy="13677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Ephesians 5:29 (AMPC)</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97D1D8ED-DA64-A082-8C0E-7F62698327D6}"/>
              </a:ext>
            </a:extLst>
          </p:cNvPr>
          <p:cNvSpPr>
            <a:spLocks noGrp="1"/>
          </p:cNvSpPr>
          <p:nvPr>
            <p:ph sz="quarter" idx="13"/>
          </p:nvPr>
        </p:nvSpPr>
        <p:spPr>
          <a:xfrm>
            <a:off x="0" y="1143000"/>
            <a:ext cx="12192000" cy="5711190"/>
          </a:xfrm>
        </p:spPr>
        <p:txBody>
          <a:bodyPr>
            <a:noAutofit/>
          </a:bodyPr>
          <a:lstStyle/>
          <a:p>
            <a:pPr marL="0" indent="0">
              <a:buNone/>
            </a:pPr>
            <a:r>
              <a:rPr lang="en-US" sz="8000" dirty="0">
                <a:latin typeface="Trebuchet MS" panose="020B0603020202020204" pitchFamily="34" charset="0"/>
              </a:rPr>
              <a:t>For no man ever hated his own flesh, but nourishes and carefully protects and cherishes it, as Christ does the church,</a:t>
            </a:r>
          </a:p>
        </p:txBody>
      </p:sp>
    </p:spTree>
    <p:extLst>
      <p:ext uri="{BB962C8B-B14F-4D97-AF65-F5344CB8AC3E}">
        <p14:creationId xmlns:p14="http://schemas.microsoft.com/office/powerpoint/2010/main" val="2547259993"/>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BE1DDF93-6550-3831-F52B-ECFD20678A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188CD-4BCD-2475-E31A-6A45E9A77E9B}"/>
              </a:ext>
            </a:extLst>
          </p:cNvPr>
          <p:cNvSpPr>
            <a:spLocks noGrp="1"/>
          </p:cNvSpPr>
          <p:nvPr>
            <p:ph type="title"/>
          </p:nvPr>
        </p:nvSpPr>
        <p:spPr>
          <a:xfrm>
            <a:off x="0" y="3810"/>
            <a:ext cx="12192000" cy="13677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Matthew 11:28-30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9E216DC5-C4A9-EE66-FFDB-50FFAEA20758}"/>
              </a:ext>
            </a:extLst>
          </p:cNvPr>
          <p:cNvSpPr>
            <a:spLocks noGrp="1"/>
          </p:cNvSpPr>
          <p:nvPr>
            <p:ph sz="quarter" idx="13"/>
          </p:nvPr>
        </p:nvSpPr>
        <p:spPr>
          <a:xfrm>
            <a:off x="0" y="1143000"/>
            <a:ext cx="12192000" cy="5711190"/>
          </a:xfrm>
        </p:spPr>
        <p:txBody>
          <a:bodyPr>
            <a:noAutofit/>
          </a:bodyPr>
          <a:lstStyle/>
          <a:p>
            <a:r>
              <a:rPr lang="en-US" sz="5600" b="1" baseline="30000" dirty="0">
                <a:latin typeface="Trebuchet MS" panose="020B0603020202020204" pitchFamily="34" charset="0"/>
              </a:rPr>
              <a:t>28</a:t>
            </a:r>
            <a:r>
              <a:rPr lang="en-US" sz="5600" dirty="0">
                <a:latin typeface="Trebuchet MS" panose="020B0603020202020204" pitchFamily="34" charset="0"/>
              </a:rPr>
              <a:t> "Come to Me, all who are weary and heavy-laden, and I will give you rest. </a:t>
            </a:r>
            <a:r>
              <a:rPr lang="en-US" sz="5600" b="1" baseline="30000" dirty="0">
                <a:latin typeface="Trebuchet MS" panose="020B0603020202020204" pitchFamily="34" charset="0"/>
              </a:rPr>
              <a:t>29</a:t>
            </a:r>
            <a:r>
              <a:rPr lang="en-US" sz="5600" dirty="0">
                <a:latin typeface="Trebuchet MS" panose="020B0603020202020204" pitchFamily="34" charset="0"/>
              </a:rPr>
              <a:t> "Take My yoke upon you and learn from Me, for I am gentle and humble in heart, and YOU WILL FIND REST FOR YOUR SOULS.</a:t>
            </a:r>
            <a:r>
              <a:rPr lang="en-US" sz="5600" b="1" baseline="30000" dirty="0">
                <a:latin typeface="Trebuchet MS" panose="020B0603020202020204" pitchFamily="34" charset="0"/>
              </a:rPr>
              <a:t>30</a:t>
            </a:r>
            <a:r>
              <a:rPr lang="en-US" sz="5600" dirty="0">
                <a:latin typeface="Trebuchet MS" panose="020B0603020202020204" pitchFamily="34" charset="0"/>
              </a:rPr>
              <a:t> "For My yoke is easy and My burden is light."</a:t>
            </a:r>
          </a:p>
        </p:txBody>
      </p:sp>
    </p:spTree>
    <p:extLst>
      <p:ext uri="{BB962C8B-B14F-4D97-AF65-F5344CB8AC3E}">
        <p14:creationId xmlns:p14="http://schemas.microsoft.com/office/powerpoint/2010/main" val="1105569263"/>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1292D7BA-E6C7-DA10-19F4-45596827C49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1EACC6-BF1B-214C-2192-97F974B732C2}"/>
              </a:ext>
            </a:extLst>
          </p:cNvPr>
          <p:cNvSpPr>
            <a:spLocks noGrp="1"/>
          </p:cNvSpPr>
          <p:nvPr>
            <p:ph type="title"/>
          </p:nvPr>
        </p:nvSpPr>
        <p:spPr>
          <a:xfrm>
            <a:off x="0" y="0"/>
            <a:ext cx="12192000" cy="6934200"/>
          </a:xfrm>
        </p:spPr>
        <p:txBody>
          <a:bodyPr>
            <a:normAutofit fontScale="90000"/>
          </a:bodyPr>
          <a:lstStyle/>
          <a:p>
            <a:pPr algn="ctr"/>
            <a:r>
              <a:rPr lang="en-US" sz="13800" b="1" i="1" dirty="0">
                <a:solidFill>
                  <a:srgbClr val="A31D6A"/>
                </a:solidFill>
                <a:effectLst>
                  <a:outerShdw blurRad="38100" dist="38100" dir="2700000" algn="tl">
                    <a:srgbClr val="000000">
                      <a:alpha val="43137"/>
                    </a:srgbClr>
                  </a:outerShdw>
                </a:effectLst>
              </a:rPr>
              <a:t>Satan Has Put Tares in the Church, Leave Them Alone</a:t>
            </a:r>
            <a:endParaRPr lang="en-US" sz="28700" b="1" i="1" cap="all" dirty="0">
              <a:solidFill>
                <a:srgbClr val="A50021"/>
              </a:solidFill>
              <a:effectLst>
                <a:outerShdw blurRad="38100" dist="38100" dir="2700000" algn="tl">
                  <a:srgbClr val="000000">
                    <a:alpha val="43137"/>
                  </a:srgbClr>
                </a:outerShdw>
                <a:reflection blurRad="12700" stA="48000" endA="300" endPos="55000" dir="5400000" sy="-90000" algn="bl" rotWithShape="0"/>
              </a:effectLst>
              <a:latin typeface="Trebuchet MS" panose="020B0603020202020204" pitchFamily="34" charset="0"/>
            </a:endParaRPr>
          </a:p>
        </p:txBody>
      </p:sp>
    </p:spTree>
    <p:extLst>
      <p:ext uri="{BB962C8B-B14F-4D97-AF65-F5344CB8AC3E}">
        <p14:creationId xmlns:p14="http://schemas.microsoft.com/office/powerpoint/2010/main" val="11496997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50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par>
                          <p:cTn id="8" fill="hold">
                            <p:stCondLst>
                              <p:cond delay="1500"/>
                            </p:stCondLst>
                            <p:childTnLst>
                              <p:par>
                                <p:cTn id="9" presetID="26" presetClass="emph" presetSubtype="0" fill="hold" grpId="1" nodeType="afterEffect">
                                  <p:stCondLst>
                                    <p:cond delay="500"/>
                                  </p:stCondLst>
                                  <p:childTnLst>
                                    <p:animEffect transition="out" filter="fade">
                                      <p:cBhvr>
                                        <p:cTn id="10" dur="1000" tmFilter="0, 0; .2, .5; .8, .5; 1, 0"/>
                                        <p:tgtEl>
                                          <p:spTgt spid="4"/>
                                        </p:tgtEl>
                                      </p:cBhvr>
                                    </p:animEffect>
                                    <p:animScale>
                                      <p:cBhvr>
                                        <p:cTn id="11" dur="500" autoRev="1" fill="hold"/>
                                        <p:tgtEl>
                                          <p:spTgt spid="4"/>
                                        </p:tgtEl>
                                      </p:cBhvr>
                                      <p:by x="105000" y="105000"/>
                                    </p:animScale>
                                  </p:childTnLst>
                                </p:cTn>
                              </p:par>
                            </p:childTnLst>
                          </p:cTn>
                        </p:par>
                        <p:par>
                          <p:cTn id="12" fill="hold">
                            <p:stCondLst>
                              <p:cond delay="3000"/>
                            </p:stCondLst>
                            <p:childTnLst>
                              <p:par>
                                <p:cTn id="13" presetID="26" presetClass="emph" presetSubtype="0" fill="hold" grpId="2" nodeType="afterEffect">
                                  <p:stCondLst>
                                    <p:cond delay="500"/>
                                  </p:stCondLst>
                                  <p:childTnLst>
                                    <p:animEffect transition="out" filter="fade">
                                      <p:cBhvr>
                                        <p:cTn id="14" dur="1000" tmFilter="0, 0; .2, .5; .8, .5; 1, 0"/>
                                        <p:tgtEl>
                                          <p:spTgt spid="4"/>
                                        </p:tgtEl>
                                      </p:cBhvr>
                                    </p:animEffect>
                                    <p:animScale>
                                      <p:cBhvr>
                                        <p:cTn id="15" dur="500" autoRev="1" fill="hold"/>
                                        <p:tgtEl>
                                          <p:spTgt spid="4"/>
                                        </p:tgtEl>
                                      </p:cBhvr>
                                      <p:by x="105000" y="105000"/>
                                    </p:animScale>
                                  </p:childTnLst>
                                </p:cTn>
                              </p:par>
                            </p:childTnLst>
                          </p:cTn>
                        </p:par>
                        <p:par>
                          <p:cTn id="16" fill="hold">
                            <p:stCondLst>
                              <p:cond delay="4500"/>
                            </p:stCondLst>
                            <p:childTnLst>
                              <p:par>
                                <p:cTn id="17" presetID="26" presetClass="emph" presetSubtype="0" fill="hold" grpId="3" nodeType="afterEffect">
                                  <p:stCondLst>
                                    <p:cond delay="500"/>
                                  </p:stCondLst>
                                  <p:childTnLst>
                                    <p:animEffect transition="out" filter="fade">
                                      <p:cBhvr>
                                        <p:cTn id="18" dur="1000" tmFilter="0, 0; .2, .5; .8, .5; 1, 0"/>
                                        <p:tgtEl>
                                          <p:spTgt spid="4"/>
                                        </p:tgtEl>
                                      </p:cBhvr>
                                    </p:animEffect>
                                    <p:animScale>
                                      <p:cBhvr>
                                        <p:cTn id="19" dur="500" autoRev="1" fill="hold"/>
                                        <p:tgtEl>
                                          <p:spTgt spid="4"/>
                                        </p:tgtEl>
                                      </p:cBhvr>
                                      <p:by x="105000" y="105000"/>
                                    </p:animScale>
                                  </p:childTnLst>
                                </p:cTn>
                              </p:par>
                            </p:childTnLst>
                          </p:cTn>
                        </p:par>
                        <p:par>
                          <p:cTn id="20" fill="hold">
                            <p:stCondLst>
                              <p:cond delay="6000"/>
                            </p:stCondLst>
                            <p:childTnLst>
                              <p:par>
                                <p:cTn id="21" presetID="26" presetClass="emph" presetSubtype="0" fill="hold" grpId="4" nodeType="afterEffect">
                                  <p:stCondLst>
                                    <p:cond delay="750"/>
                                  </p:stCondLst>
                                  <p:childTnLst>
                                    <p:animEffect transition="out" filter="fade">
                                      <p:cBhvr>
                                        <p:cTn id="22" dur="1000" tmFilter="0, 0; .2, .5; .8, .5; 1, 0"/>
                                        <p:tgtEl>
                                          <p:spTgt spid="4"/>
                                        </p:tgtEl>
                                      </p:cBhvr>
                                    </p:animEffect>
                                    <p:animScale>
                                      <p:cBhvr>
                                        <p:cTn id="23" dur="500" autoRev="1" fill="hold"/>
                                        <p:tgtEl>
                                          <p:spTgt spid="4"/>
                                        </p:tgtEl>
                                      </p:cBhvr>
                                      <p:by x="105000" y="105000"/>
                                    </p:animScale>
                                  </p:childTnLst>
                                </p:cTn>
                              </p:par>
                            </p:childTnLst>
                          </p:cTn>
                        </p:par>
                        <p:par>
                          <p:cTn id="24" fill="hold">
                            <p:stCondLst>
                              <p:cond delay="7750"/>
                            </p:stCondLst>
                            <p:childTnLst>
                              <p:par>
                                <p:cTn id="25" presetID="26" presetClass="emph" presetSubtype="0" fill="hold" grpId="5" nodeType="afterEffect">
                                  <p:stCondLst>
                                    <p:cond delay="750"/>
                                  </p:stCondLst>
                                  <p:childTnLst>
                                    <p:animEffect transition="out" filter="fade">
                                      <p:cBhvr>
                                        <p:cTn id="26" dur="1000" tmFilter="0, 0; .2, .5; .8, .5; 1, 0"/>
                                        <p:tgtEl>
                                          <p:spTgt spid="4"/>
                                        </p:tgtEl>
                                      </p:cBhvr>
                                    </p:animEffect>
                                    <p:animScale>
                                      <p:cBhvr>
                                        <p:cTn id="27" dur="500" autoRev="1" fill="hold"/>
                                        <p:tgtEl>
                                          <p:spTgt spid="4"/>
                                        </p:tgtEl>
                                      </p:cBhvr>
                                      <p:by x="105000" y="105000"/>
                                    </p:animScale>
                                  </p:childTnLst>
                                </p:cTn>
                              </p:par>
                            </p:childTnLst>
                          </p:cTn>
                        </p:par>
                        <p:par>
                          <p:cTn id="28" fill="hold">
                            <p:stCondLst>
                              <p:cond delay="9500"/>
                            </p:stCondLst>
                            <p:childTnLst>
                              <p:par>
                                <p:cTn id="29" presetID="26" presetClass="emph" presetSubtype="0" fill="hold" grpId="6" nodeType="afterEffect">
                                  <p:stCondLst>
                                    <p:cond delay="750"/>
                                  </p:stCondLst>
                                  <p:childTnLst>
                                    <p:animEffect transition="out" filter="fade">
                                      <p:cBhvr>
                                        <p:cTn id="30" dur="1000" tmFilter="0, 0; .2, .5; .8, .5; 1, 0"/>
                                        <p:tgtEl>
                                          <p:spTgt spid="4"/>
                                        </p:tgtEl>
                                      </p:cBhvr>
                                    </p:animEffect>
                                    <p:animScale>
                                      <p:cBhvr>
                                        <p:cTn id="31" dur="500" autoRev="1" fill="hold"/>
                                        <p:tgtEl>
                                          <p:spTgt spid="4"/>
                                        </p:tgtEl>
                                      </p:cBhvr>
                                      <p:by x="105000" y="105000"/>
                                    </p:animScale>
                                  </p:childTnLst>
                                </p:cTn>
                              </p:par>
                            </p:childTnLst>
                          </p:cTn>
                        </p:par>
                        <p:par>
                          <p:cTn id="32" fill="hold">
                            <p:stCondLst>
                              <p:cond delay="11250"/>
                            </p:stCondLst>
                            <p:childTnLst>
                              <p:par>
                                <p:cTn id="33" presetID="26" presetClass="emph" presetSubtype="0" fill="hold" grpId="7" nodeType="afterEffect">
                                  <p:stCondLst>
                                    <p:cond delay="1000"/>
                                  </p:stCondLst>
                                  <p:childTnLst>
                                    <p:animEffect transition="out" filter="fade">
                                      <p:cBhvr>
                                        <p:cTn id="34" dur="1000" tmFilter="0, 0; .2, .5; .8, .5; 1, 0"/>
                                        <p:tgtEl>
                                          <p:spTgt spid="4"/>
                                        </p:tgtEl>
                                      </p:cBhvr>
                                    </p:animEffect>
                                    <p:animScale>
                                      <p:cBhvr>
                                        <p:cTn id="35" dur="500" autoRev="1" fill="hold"/>
                                        <p:tgtEl>
                                          <p:spTgt spid="4"/>
                                        </p:tgtEl>
                                      </p:cBhvr>
                                      <p:by x="105000" y="105000"/>
                                    </p:animScale>
                                  </p:childTnLst>
                                </p:cTn>
                              </p:par>
                            </p:childTnLst>
                          </p:cTn>
                        </p:par>
                        <p:par>
                          <p:cTn id="36" fill="hold">
                            <p:stCondLst>
                              <p:cond delay="13250"/>
                            </p:stCondLst>
                            <p:childTnLst>
                              <p:par>
                                <p:cTn id="37" presetID="26" presetClass="emph" presetSubtype="0" fill="hold" grpId="8" nodeType="afterEffect">
                                  <p:stCondLst>
                                    <p:cond delay="100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childTnLst>
                          </p:cTn>
                        </p:par>
                        <p:par>
                          <p:cTn id="40" fill="hold">
                            <p:stCondLst>
                              <p:cond delay="15250"/>
                            </p:stCondLst>
                            <p:childTnLst>
                              <p:par>
                                <p:cTn id="41" presetID="26" presetClass="emph" presetSubtype="0" fill="hold" grpId="9" nodeType="afterEffect">
                                  <p:stCondLst>
                                    <p:cond delay="0"/>
                                  </p:stCondLst>
                                  <p:childTnLst>
                                    <p:animEffect transition="out" filter="fade">
                                      <p:cBhvr>
                                        <p:cTn id="42" dur="1000" tmFilter="0, 0; .2, .5; .8, .5; 1, 0"/>
                                        <p:tgtEl>
                                          <p:spTgt spid="4"/>
                                        </p:tgtEl>
                                      </p:cBhvr>
                                    </p:animEffect>
                                    <p:animScale>
                                      <p:cBhvr>
                                        <p:cTn id="43"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P spid="4" grpId="5"/>
      <p:bldP spid="4" grpId="6"/>
      <p:bldP spid="4" grpId="7"/>
      <p:bldP spid="4" grpId="8"/>
      <p:bldP spid="4" grpId="9"/>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D99E7222-D08B-833C-5D5E-86ADB8C1E2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A1831A-4E9A-B7D0-CFD2-5EBF9893604C}"/>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Matthew 13:24-30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CFE8D836-EA27-9FEE-6207-CC25A3ED3B82}"/>
              </a:ext>
            </a:extLst>
          </p:cNvPr>
          <p:cNvSpPr>
            <a:spLocks noGrp="1"/>
          </p:cNvSpPr>
          <p:nvPr>
            <p:ph sz="quarter" idx="13"/>
          </p:nvPr>
        </p:nvSpPr>
        <p:spPr>
          <a:xfrm>
            <a:off x="0" y="990600"/>
            <a:ext cx="12268200" cy="5863590"/>
          </a:xfrm>
        </p:spPr>
        <p:txBody>
          <a:bodyPr>
            <a:noAutofit/>
          </a:bodyPr>
          <a:lstStyle/>
          <a:p>
            <a:r>
              <a:rPr lang="en-US" sz="5400" b="1" baseline="30000" dirty="0">
                <a:latin typeface="Trebuchet MS" panose="020B0603020202020204" pitchFamily="34" charset="0"/>
              </a:rPr>
              <a:t>24</a:t>
            </a:r>
            <a:r>
              <a:rPr lang="en-US" sz="5400" dirty="0">
                <a:latin typeface="Trebuchet MS" panose="020B0603020202020204" pitchFamily="34" charset="0"/>
              </a:rPr>
              <a:t> Jesus presented another parable to them, saying, "The kingdom of heaven may be compared to a man who sowed good seed in his field.</a:t>
            </a:r>
            <a:r>
              <a:rPr lang="en-US" sz="5400" b="1" baseline="30000" dirty="0">
                <a:latin typeface="Trebuchet MS" panose="020B0603020202020204" pitchFamily="34" charset="0"/>
              </a:rPr>
              <a:t>25</a:t>
            </a:r>
            <a:r>
              <a:rPr lang="en-US" sz="5400" dirty="0">
                <a:latin typeface="Trebuchet MS" panose="020B0603020202020204" pitchFamily="34" charset="0"/>
              </a:rPr>
              <a:t> "But while his men were sleeping, his enemy came and sowed tares among the wheat, and went away.</a:t>
            </a:r>
          </a:p>
        </p:txBody>
      </p:sp>
    </p:spTree>
    <p:extLst>
      <p:ext uri="{BB962C8B-B14F-4D97-AF65-F5344CB8AC3E}">
        <p14:creationId xmlns:p14="http://schemas.microsoft.com/office/powerpoint/2010/main" val="999957547"/>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1DDD7AE-D7E3-BA1B-9714-29DF008B0D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C44213-A073-F27B-F1FC-D35E54C7907C}"/>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Matthew 13:24-30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A6B7D8A5-E340-3330-C8B0-E8B1572F9037}"/>
              </a:ext>
            </a:extLst>
          </p:cNvPr>
          <p:cNvSpPr>
            <a:spLocks noGrp="1"/>
          </p:cNvSpPr>
          <p:nvPr>
            <p:ph sz="quarter" idx="13"/>
          </p:nvPr>
        </p:nvSpPr>
        <p:spPr>
          <a:xfrm>
            <a:off x="0" y="990600"/>
            <a:ext cx="12268200" cy="5863590"/>
          </a:xfrm>
        </p:spPr>
        <p:txBody>
          <a:bodyPr>
            <a:noAutofit/>
          </a:bodyPr>
          <a:lstStyle/>
          <a:p>
            <a:r>
              <a:rPr lang="en-US" sz="5400" b="1" baseline="30000" dirty="0">
                <a:latin typeface="Trebuchet MS" panose="020B0603020202020204" pitchFamily="34" charset="0"/>
              </a:rPr>
              <a:t>26</a:t>
            </a:r>
            <a:r>
              <a:rPr lang="en-US" sz="5400" dirty="0">
                <a:latin typeface="Trebuchet MS" panose="020B0603020202020204" pitchFamily="34" charset="0"/>
              </a:rPr>
              <a:t> "But when the wheat sprouted and bore grain, then the tares became evident also. </a:t>
            </a:r>
            <a:r>
              <a:rPr lang="en-US" sz="5400" b="1" baseline="30000" dirty="0">
                <a:latin typeface="Trebuchet MS" panose="020B0603020202020204" pitchFamily="34" charset="0"/>
              </a:rPr>
              <a:t>27</a:t>
            </a:r>
            <a:r>
              <a:rPr lang="en-US" sz="5400" dirty="0">
                <a:latin typeface="Trebuchet MS" panose="020B0603020202020204" pitchFamily="34" charset="0"/>
              </a:rPr>
              <a:t> "The slaves of the landowner came and said to him, 'Sir, did you not sow good seed in your field? How then does it have tares?’</a:t>
            </a:r>
          </a:p>
        </p:txBody>
      </p:sp>
    </p:spTree>
    <p:extLst>
      <p:ext uri="{BB962C8B-B14F-4D97-AF65-F5344CB8AC3E}">
        <p14:creationId xmlns:p14="http://schemas.microsoft.com/office/powerpoint/2010/main" val="2200348863"/>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62D16048-E1CD-BA96-5F5A-6A0267280A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43EF1E-87AA-6954-AA0D-F9E03EDEFE65}"/>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Matthew 13:24-30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5738F8FA-E7C0-9162-E219-340BA71AE1F2}"/>
              </a:ext>
            </a:extLst>
          </p:cNvPr>
          <p:cNvSpPr>
            <a:spLocks noGrp="1"/>
          </p:cNvSpPr>
          <p:nvPr>
            <p:ph sz="quarter" idx="13"/>
          </p:nvPr>
        </p:nvSpPr>
        <p:spPr>
          <a:xfrm>
            <a:off x="0" y="990600"/>
            <a:ext cx="12192000" cy="5863590"/>
          </a:xfrm>
        </p:spPr>
        <p:txBody>
          <a:bodyPr>
            <a:noAutofit/>
          </a:bodyPr>
          <a:lstStyle/>
          <a:p>
            <a:r>
              <a:rPr lang="en-US" sz="5400" b="1" baseline="30000" dirty="0">
                <a:latin typeface="Trebuchet MS" panose="020B0603020202020204" pitchFamily="34" charset="0"/>
              </a:rPr>
              <a:t>28</a:t>
            </a:r>
            <a:r>
              <a:rPr lang="en-US" sz="5400" dirty="0">
                <a:latin typeface="Trebuchet MS" panose="020B0603020202020204" pitchFamily="34" charset="0"/>
              </a:rPr>
              <a:t> "And he said to them, 'An enemy has done this!' The slaves said to him, 'Do you want us, then, to go and gather them up?’ </a:t>
            </a:r>
            <a:r>
              <a:rPr lang="en-US" sz="5400" b="1" baseline="30000" dirty="0">
                <a:latin typeface="Trebuchet MS" panose="020B0603020202020204" pitchFamily="34" charset="0"/>
              </a:rPr>
              <a:t>29</a:t>
            </a:r>
            <a:r>
              <a:rPr lang="en-US" sz="5400" dirty="0">
                <a:latin typeface="Trebuchet MS" panose="020B0603020202020204" pitchFamily="34" charset="0"/>
              </a:rPr>
              <a:t> "But he said, 'No; for while you are gathering up the tares, you may uproot the wheat with them. </a:t>
            </a:r>
          </a:p>
        </p:txBody>
      </p:sp>
    </p:spTree>
    <p:extLst>
      <p:ext uri="{BB962C8B-B14F-4D97-AF65-F5344CB8AC3E}">
        <p14:creationId xmlns:p14="http://schemas.microsoft.com/office/powerpoint/2010/main" val="1016964143"/>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5FE6E44-C227-B649-6C56-5F879052B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D3DDBF-354F-2DC8-042C-1CE6C680EE8C}"/>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Matthew 13:24-30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AE0F513F-E1D1-725B-5172-833E2E7B19DD}"/>
              </a:ext>
            </a:extLst>
          </p:cNvPr>
          <p:cNvSpPr>
            <a:spLocks noGrp="1"/>
          </p:cNvSpPr>
          <p:nvPr>
            <p:ph sz="quarter" idx="13"/>
          </p:nvPr>
        </p:nvSpPr>
        <p:spPr>
          <a:xfrm>
            <a:off x="0" y="990600"/>
            <a:ext cx="12268200" cy="5863590"/>
          </a:xfrm>
        </p:spPr>
        <p:txBody>
          <a:bodyPr>
            <a:noAutofit/>
          </a:bodyPr>
          <a:lstStyle/>
          <a:p>
            <a:r>
              <a:rPr lang="en-US" sz="5400" b="1" baseline="30000" dirty="0">
                <a:latin typeface="Trebuchet MS" panose="020B0603020202020204" pitchFamily="34" charset="0"/>
              </a:rPr>
              <a:t>30</a:t>
            </a:r>
            <a:r>
              <a:rPr lang="en-US" sz="5400" dirty="0">
                <a:latin typeface="Trebuchet MS" panose="020B0603020202020204" pitchFamily="34" charset="0"/>
              </a:rPr>
              <a:t> 'Allow both to grow together until the harvest; and in the time of the harvest I will say to the reapers, "First gather up the tares and bind them in bundles to burn them up; but gather the wheat into my barn."'"</a:t>
            </a:r>
          </a:p>
        </p:txBody>
      </p:sp>
    </p:spTree>
    <p:extLst>
      <p:ext uri="{BB962C8B-B14F-4D97-AF65-F5344CB8AC3E}">
        <p14:creationId xmlns:p14="http://schemas.microsoft.com/office/powerpoint/2010/main" val="257240778"/>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E4DE6BA7-3662-DC8A-22C2-2F87AC3C71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6BAD76-FCEA-739F-CBC0-DB260C3A4339}"/>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II Timothy 2:24-26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C3ABF494-8B58-1444-4D1C-8213515CB5DF}"/>
              </a:ext>
            </a:extLst>
          </p:cNvPr>
          <p:cNvSpPr>
            <a:spLocks noGrp="1"/>
          </p:cNvSpPr>
          <p:nvPr>
            <p:ph sz="quarter" idx="13"/>
          </p:nvPr>
        </p:nvSpPr>
        <p:spPr>
          <a:xfrm>
            <a:off x="0" y="990600"/>
            <a:ext cx="12192000" cy="5863590"/>
          </a:xfrm>
        </p:spPr>
        <p:txBody>
          <a:bodyPr>
            <a:noAutofit/>
          </a:bodyPr>
          <a:lstStyle/>
          <a:p>
            <a:r>
              <a:rPr lang="en-US" sz="6000" b="1" baseline="30000" dirty="0">
                <a:latin typeface="Trebuchet MS" panose="020B0603020202020204" pitchFamily="34" charset="0"/>
              </a:rPr>
              <a:t>24</a:t>
            </a:r>
            <a:r>
              <a:rPr lang="en-US" sz="6000" dirty="0">
                <a:latin typeface="Trebuchet MS" panose="020B0603020202020204" pitchFamily="34" charset="0"/>
              </a:rPr>
              <a:t> The Lord's bond-servant must not be quarrelsome, but be kind to all, able to teach, patient when wronged, </a:t>
            </a:r>
            <a:r>
              <a:rPr lang="en-US" sz="6000" b="1" baseline="30000" dirty="0">
                <a:latin typeface="Trebuchet MS" panose="020B0603020202020204" pitchFamily="34" charset="0"/>
              </a:rPr>
              <a:t>25</a:t>
            </a:r>
            <a:r>
              <a:rPr lang="en-US" sz="6000" dirty="0">
                <a:latin typeface="Trebuchet MS" panose="020B0603020202020204" pitchFamily="34" charset="0"/>
              </a:rPr>
              <a:t> with gentleness correcting those who are in opposition, </a:t>
            </a:r>
          </a:p>
        </p:txBody>
      </p:sp>
    </p:spTree>
    <p:extLst>
      <p:ext uri="{BB962C8B-B14F-4D97-AF65-F5344CB8AC3E}">
        <p14:creationId xmlns:p14="http://schemas.microsoft.com/office/powerpoint/2010/main" val="2260332540"/>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DC0763C-29EE-8188-AD34-E0614DCF0F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61F900-DC4A-8B4B-9F9C-1DE7E51CA8AE}"/>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II Timothy 2:24-26 (NASB)</a:t>
            </a:r>
            <a:endParaRPr lang="en-US" sz="63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2CAF9784-C4A3-5139-AB14-F2765B4DCA13}"/>
              </a:ext>
            </a:extLst>
          </p:cNvPr>
          <p:cNvSpPr>
            <a:spLocks noGrp="1"/>
          </p:cNvSpPr>
          <p:nvPr>
            <p:ph sz="quarter" idx="13"/>
          </p:nvPr>
        </p:nvSpPr>
        <p:spPr>
          <a:xfrm>
            <a:off x="0" y="990600"/>
            <a:ext cx="12268200" cy="5863590"/>
          </a:xfrm>
        </p:spPr>
        <p:txBody>
          <a:bodyPr>
            <a:noAutofit/>
          </a:bodyPr>
          <a:lstStyle/>
          <a:p>
            <a:r>
              <a:rPr kumimoji="0" lang="en-US" sz="60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if perhaps God may grant them repentance leading to the knowledge of the truth,        </a:t>
            </a:r>
            <a:r>
              <a:rPr kumimoji="0" lang="en-US" sz="60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26</a:t>
            </a:r>
            <a:r>
              <a:rPr kumimoji="0" lang="en-US" sz="60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and they may come to their senses </a:t>
            </a:r>
            <a:r>
              <a:rPr kumimoji="0" lang="en-US" sz="60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and escape</a:t>
            </a:r>
            <a:r>
              <a:rPr kumimoji="0" lang="en-US" sz="60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from the snare of the devil, having been held captive by him to do his will.</a:t>
            </a:r>
            <a:endParaRPr lang="en-US" sz="6000" dirty="0">
              <a:latin typeface="Trebuchet MS" panose="020B0603020202020204" pitchFamily="34" charset="0"/>
            </a:endParaRPr>
          </a:p>
        </p:txBody>
      </p:sp>
    </p:spTree>
    <p:extLst>
      <p:ext uri="{BB962C8B-B14F-4D97-AF65-F5344CB8AC3E}">
        <p14:creationId xmlns:p14="http://schemas.microsoft.com/office/powerpoint/2010/main" val="3844630951"/>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6363E87B-0ABE-001A-2F66-147A778813E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04FC7E-F819-709B-38CB-14E24DE1CEDB}"/>
              </a:ext>
            </a:extLst>
          </p:cNvPr>
          <p:cNvSpPr>
            <a:spLocks noGrp="1"/>
          </p:cNvSpPr>
          <p:nvPr>
            <p:ph type="title"/>
          </p:nvPr>
        </p:nvSpPr>
        <p:spPr>
          <a:xfrm>
            <a:off x="0" y="0"/>
            <a:ext cx="12192000" cy="6934200"/>
          </a:xfrm>
        </p:spPr>
        <p:txBody>
          <a:bodyPr>
            <a:normAutofit/>
          </a:bodyPr>
          <a:lstStyle/>
          <a:p>
            <a:pPr algn="ctr"/>
            <a:r>
              <a:rPr lang="en-US" sz="13800" b="1" i="1" dirty="0">
                <a:solidFill>
                  <a:srgbClr val="A31D6A"/>
                </a:solidFill>
                <a:effectLst>
                  <a:outerShdw blurRad="38100" dist="38100" dir="2700000" algn="tl">
                    <a:srgbClr val="000000">
                      <a:alpha val="43137"/>
                    </a:srgbClr>
                  </a:outerShdw>
                </a:effectLst>
              </a:rPr>
              <a:t>God Will Repay; Vengeance is Mine</a:t>
            </a:r>
            <a:endParaRPr lang="en-US" sz="28700" b="1" i="1" cap="all" dirty="0">
              <a:solidFill>
                <a:srgbClr val="A50021"/>
              </a:solidFill>
              <a:effectLst>
                <a:outerShdw blurRad="38100" dist="38100" dir="2700000" algn="tl">
                  <a:srgbClr val="000000">
                    <a:alpha val="43137"/>
                  </a:srgbClr>
                </a:outerShdw>
                <a:reflection blurRad="12700" stA="48000" endA="300" endPos="55000" dir="5400000" sy="-90000" algn="bl" rotWithShape="0"/>
              </a:effectLst>
              <a:latin typeface="Trebuchet MS" panose="020B0603020202020204" pitchFamily="34" charset="0"/>
            </a:endParaRPr>
          </a:p>
        </p:txBody>
      </p:sp>
    </p:spTree>
    <p:extLst>
      <p:ext uri="{BB962C8B-B14F-4D97-AF65-F5344CB8AC3E}">
        <p14:creationId xmlns:p14="http://schemas.microsoft.com/office/powerpoint/2010/main" val="9291699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50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par>
                          <p:cTn id="8" fill="hold">
                            <p:stCondLst>
                              <p:cond delay="1500"/>
                            </p:stCondLst>
                            <p:childTnLst>
                              <p:par>
                                <p:cTn id="9" presetID="26" presetClass="emph" presetSubtype="0" fill="hold" grpId="1" nodeType="afterEffect">
                                  <p:stCondLst>
                                    <p:cond delay="500"/>
                                  </p:stCondLst>
                                  <p:childTnLst>
                                    <p:animEffect transition="out" filter="fade">
                                      <p:cBhvr>
                                        <p:cTn id="10" dur="1000" tmFilter="0, 0; .2, .5; .8, .5; 1, 0"/>
                                        <p:tgtEl>
                                          <p:spTgt spid="4"/>
                                        </p:tgtEl>
                                      </p:cBhvr>
                                    </p:animEffect>
                                    <p:animScale>
                                      <p:cBhvr>
                                        <p:cTn id="11" dur="500" autoRev="1" fill="hold"/>
                                        <p:tgtEl>
                                          <p:spTgt spid="4"/>
                                        </p:tgtEl>
                                      </p:cBhvr>
                                      <p:by x="105000" y="105000"/>
                                    </p:animScale>
                                  </p:childTnLst>
                                </p:cTn>
                              </p:par>
                            </p:childTnLst>
                          </p:cTn>
                        </p:par>
                        <p:par>
                          <p:cTn id="12" fill="hold">
                            <p:stCondLst>
                              <p:cond delay="3000"/>
                            </p:stCondLst>
                            <p:childTnLst>
                              <p:par>
                                <p:cTn id="13" presetID="26" presetClass="emph" presetSubtype="0" fill="hold" grpId="2" nodeType="afterEffect">
                                  <p:stCondLst>
                                    <p:cond delay="500"/>
                                  </p:stCondLst>
                                  <p:childTnLst>
                                    <p:animEffect transition="out" filter="fade">
                                      <p:cBhvr>
                                        <p:cTn id="14" dur="1000" tmFilter="0, 0; .2, .5; .8, .5; 1, 0"/>
                                        <p:tgtEl>
                                          <p:spTgt spid="4"/>
                                        </p:tgtEl>
                                      </p:cBhvr>
                                    </p:animEffect>
                                    <p:animScale>
                                      <p:cBhvr>
                                        <p:cTn id="15" dur="500" autoRev="1" fill="hold"/>
                                        <p:tgtEl>
                                          <p:spTgt spid="4"/>
                                        </p:tgtEl>
                                      </p:cBhvr>
                                      <p:by x="105000" y="105000"/>
                                    </p:animScale>
                                  </p:childTnLst>
                                </p:cTn>
                              </p:par>
                            </p:childTnLst>
                          </p:cTn>
                        </p:par>
                        <p:par>
                          <p:cTn id="16" fill="hold">
                            <p:stCondLst>
                              <p:cond delay="4500"/>
                            </p:stCondLst>
                            <p:childTnLst>
                              <p:par>
                                <p:cTn id="17" presetID="26" presetClass="emph" presetSubtype="0" fill="hold" grpId="3" nodeType="afterEffect">
                                  <p:stCondLst>
                                    <p:cond delay="500"/>
                                  </p:stCondLst>
                                  <p:childTnLst>
                                    <p:animEffect transition="out" filter="fade">
                                      <p:cBhvr>
                                        <p:cTn id="18" dur="1000" tmFilter="0, 0; .2, .5; .8, .5; 1, 0"/>
                                        <p:tgtEl>
                                          <p:spTgt spid="4"/>
                                        </p:tgtEl>
                                      </p:cBhvr>
                                    </p:animEffect>
                                    <p:animScale>
                                      <p:cBhvr>
                                        <p:cTn id="19" dur="500" autoRev="1" fill="hold"/>
                                        <p:tgtEl>
                                          <p:spTgt spid="4"/>
                                        </p:tgtEl>
                                      </p:cBhvr>
                                      <p:by x="105000" y="105000"/>
                                    </p:animScale>
                                  </p:childTnLst>
                                </p:cTn>
                              </p:par>
                            </p:childTnLst>
                          </p:cTn>
                        </p:par>
                        <p:par>
                          <p:cTn id="20" fill="hold">
                            <p:stCondLst>
                              <p:cond delay="6000"/>
                            </p:stCondLst>
                            <p:childTnLst>
                              <p:par>
                                <p:cTn id="21" presetID="26" presetClass="emph" presetSubtype="0" fill="hold" grpId="4" nodeType="afterEffect">
                                  <p:stCondLst>
                                    <p:cond delay="750"/>
                                  </p:stCondLst>
                                  <p:childTnLst>
                                    <p:animEffect transition="out" filter="fade">
                                      <p:cBhvr>
                                        <p:cTn id="22" dur="1000" tmFilter="0, 0; .2, .5; .8, .5; 1, 0"/>
                                        <p:tgtEl>
                                          <p:spTgt spid="4"/>
                                        </p:tgtEl>
                                      </p:cBhvr>
                                    </p:animEffect>
                                    <p:animScale>
                                      <p:cBhvr>
                                        <p:cTn id="23" dur="500" autoRev="1" fill="hold"/>
                                        <p:tgtEl>
                                          <p:spTgt spid="4"/>
                                        </p:tgtEl>
                                      </p:cBhvr>
                                      <p:by x="105000" y="105000"/>
                                    </p:animScale>
                                  </p:childTnLst>
                                </p:cTn>
                              </p:par>
                            </p:childTnLst>
                          </p:cTn>
                        </p:par>
                        <p:par>
                          <p:cTn id="24" fill="hold">
                            <p:stCondLst>
                              <p:cond delay="7750"/>
                            </p:stCondLst>
                            <p:childTnLst>
                              <p:par>
                                <p:cTn id="25" presetID="26" presetClass="emph" presetSubtype="0" fill="hold" grpId="5" nodeType="afterEffect">
                                  <p:stCondLst>
                                    <p:cond delay="750"/>
                                  </p:stCondLst>
                                  <p:childTnLst>
                                    <p:animEffect transition="out" filter="fade">
                                      <p:cBhvr>
                                        <p:cTn id="26" dur="1000" tmFilter="0, 0; .2, .5; .8, .5; 1, 0"/>
                                        <p:tgtEl>
                                          <p:spTgt spid="4"/>
                                        </p:tgtEl>
                                      </p:cBhvr>
                                    </p:animEffect>
                                    <p:animScale>
                                      <p:cBhvr>
                                        <p:cTn id="27" dur="500" autoRev="1" fill="hold"/>
                                        <p:tgtEl>
                                          <p:spTgt spid="4"/>
                                        </p:tgtEl>
                                      </p:cBhvr>
                                      <p:by x="105000" y="105000"/>
                                    </p:animScale>
                                  </p:childTnLst>
                                </p:cTn>
                              </p:par>
                            </p:childTnLst>
                          </p:cTn>
                        </p:par>
                        <p:par>
                          <p:cTn id="28" fill="hold">
                            <p:stCondLst>
                              <p:cond delay="9500"/>
                            </p:stCondLst>
                            <p:childTnLst>
                              <p:par>
                                <p:cTn id="29" presetID="26" presetClass="emph" presetSubtype="0" fill="hold" grpId="6" nodeType="afterEffect">
                                  <p:stCondLst>
                                    <p:cond delay="750"/>
                                  </p:stCondLst>
                                  <p:childTnLst>
                                    <p:animEffect transition="out" filter="fade">
                                      <p:cBhvr>
                                        <p:cTn id="30" dur="1000" tmFilter="0, 0; .2, .5; .8, .5; 1, 0"/>
                                        <p:tgtEl>
                                          <p:spTgt spid="4"/>
                                        </p:tgtEl>
                                      </p:cBhvr>
                                    </p:animEffect>
                                    <p:animScale>
                                      <p:cBhvr>
                                        <p:cTn id="31" dur="500" autoRev="1" fill="hold"/>
                                        <p:tgtEl>
                                          <p:spTgt spid="4"/>
                                        </p:tgtEl>
                                      </p:cBhvr>
                                      <p:by x="105000" y="105000"/>
                                    </p:animScale>
                                  </p:childTnLst>
                                </p:cTn>
                              </p:par>
                            </p:childTnLst>
                          </p:cTn>
                        </p:par>
                        <p:par>
                          <p:cTn id="32" fill="hold">
                            <p:stCondLst>
                              <p:cond delay="11250"/>
                            </p:stCondLst>
                            <p:childTnLst>
                              <p:par>
                                <p:cTn id="33" presetID="26" presetClass="emph" presetSubtype="0" fill="hold" grpId="7" nodeType="afterEffect">
                                  <p:stCondLst>
                                    <p:cond delay="1000"/>
                                  </p:stCondLst>
                                  <p:childTnLst>
                                    <p:animEffect transition="out" filter="fade">
                                      <p:cBhvr>
                                        <p:cTn id="34" dur="1000" tmFilter="0, 0; .2, .5; .8, .5; 1, 0"/>
                                        <p:tgtEl>
                                          <p:spTgt spid="4"/>
                                        </p:tgtEl>
                                      </p:cBhvr>
                                    </p:animEffect>
                                    <p:animScale>
                                      <p:cBhvr>
                                        <p:cTn id="35" dur="500" autoRev="1" fill="hold"/>
                                        <p:tgtEl>
                                          <p:spTgt spid="4"/>
                                        </p:tgtEl>
                                      </p:cBhvr>
                                      <p:by x="105000" y="105000"/>
                                    </p:animScale>
                                  </p:childTnLst>
                                </p:cTn>
                              </p:par>
                            </p:childTnLst>
                          </p:cTn>
                        </p:par>
                        <p:par>
                          <p:cTn id="36" fill="hold">
                            <p:stCondLst>
                              <p:cond delay="13250"/>
                            </p:stCondLst>
                            <p:childTnLst>
                              <p:par>
                                <p:cTn id="37" presetID="26" presetClass="emph" presetSubtype="0" fill="hold" grpId="8" nodeType="afterEffect">
                                  <p:stCondLst>
                                    <p:cond delay="100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childTnLst>
                          </p:cTn>
                        </p:par>
                        <p:par>
                          <p:cTn id="40" fill="hold">
                            <p:stCondLst>
                              <p:cond delay="15250"/>
                            </p:stCondLst>
                            <p:childTnLst>
                              <p:par>
                                <p:cTn id="41" presetID="26" presetClass="emph" presetSubtype="0" fill="hold" grpId="9" nodeType="afterEffect">
                                  <p:stCondLst>
                                    <p:cond delay="0"/>
                                  </p:stCondLst>
                                  <p:childTnLst>
                                    <p:animEffect transition="out" filter="fade">
                                      <p:cBhvr>
                                        <p:cTn id="42" dur="1000" tmFilter="0, 0; .2, .5; .8, .5; 1, 0"/>
                                        <p:tgtEl>
                                          <p:spTgt spid="4"/>
                                        </p:tgtEl>
                                      </p:cBhvr>
                                    </p:animEffect>
                                    <p:animScale>
                                      <p:cBhvr>
                                        <p:cTn id="43"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P spid="4" grpId="5"/>
      <p:bldP spid="4" grpId="6"/>
      <p:bldP spid="4" grpId="7"/>
      <p:bldP spid="4" grpId="8"/>
      <p:bldP spid="4" grpId="9"/>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C3BB2BD8-D902-276A-116C-1E07F219D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625446-B4A1-70D9-FDE2-A8C44E55CE79}"/>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Romans 12:14-19 (NASB)</a:t>
            </a:r>
            <a:endParaRPr lang="en-US" sz="72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F9F1233A-39CB-9472-DFF3-57F7A82C533F}"/>
              </a:ext>
            </a:extLst>
          </p:cNvPr>
          <p:cNvSpPr>
            <a:spLocks noGrp="1"/>
          </p:cNvSpPr>
          <p:nvPr>
            <p:ph sz="quarter" idx="13"/>
          </p:nvPr>
        </p:nvSpPr>
        <p:spPr>
          <a:xfrm>
            <a:off x="0" y="1066800"/>
            <a:ext cx="12192000" cy="5791200"/>
          </a:xfrm>
        </p:spPr>
        <p:txBody>
          <a:bodyPr>
            <a:noAutofit/>
          </a:bodyPr>
          <a:lstStyle/>
          <a:p>
            <a:r>
              <a:rPr lang="en-US" sz="6600" b="1" baseline="30000" dirty="0">
                <a:latin typeface="Trebuchet MS" panose="020B0603020202020204" pitchFamily="34" charset="0"/>
              </a:rPr>
              <a:t>14</a:t>
            </a:r>
            <a:r>
              <a:rPr lang="en-US" sz="6600" dirty="0">
                <a:latin typeface="Trebuchet MS" panose="020B0603020202020204" pitchFamily="34" charset="0"/>
              </a:rPr>
              <a:t> Bless those who persecute you; bless and do not curse.</a:t>
            </a:r>
          </a:p>
          <a:p>
            <a:r>
              <a:rPr lang="en-US" sz="6600" b="1" baseline="30000" dirty="0">
                <a:latin typeface="Trebuchet MS" panose="020B0603020202020204" pitchFamily="34" charset="0"/>
              </a:rPr>
              <a:t>15</a:t>
            </a:r>
            <a:r>
              <a:rPr lang="en-US" sz="6600" dirty="0">
                <a:latin typeface="Trebuchet MS" panose="020B0603020202020204" pitchFamily="34" charset="0"/>
              </a:rPr>
              <a:t> Rejoice with those who rejoice, and weep with those who weep. </a:t>
            </a:r>
          </a:p>
        </p:txBody>
      </p:sp>
    </p:spTree>
    <p:extLst>
      <p:ext uri="{BB962C8B-B14F-4D97-AF65-F5344CB8AC3E}">
        <p14:creationId xmlns:p14="http://schemas.microsoft.com/office/powerpoint/2010/main" val="484941087"/>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4682FD7B-1061-39AE-45C6-75625888AD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9ACBFB-2688-AFFF-F9AB-C317D76A4D32}"/>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Romans 12:14-19 (NASB)</a:t>
            </a:r>
            <a:endParaRPr lang="en-US" sz="72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15C0777F-C5BB-E9FD-3BDD-285B937E8739}"/>
              </a:ext>
            </a:extLst>
          </p:cNvPr>
          <p:cNvSpPr>
            <a:spLocks noGrp="1"/>
          </p:cNvSpPr>
          <p:nvPr>
            <p:ph sz="quarter" idx="13"/>
          </p:nvPr>
        </p:nvSpPr>
        <p:spPr>
          <a:xfrm>
            <a:off x="0" y="1066800"/>
            <a:ext cx="12192000" cy="5791200"/>
          </a:xfrm>
        </p:spPr>
        <p:txBody>
          <a:bodyPr>
            <a:noAutofit/>
          </a:bodyPr>
          <a:lstStyle/>
          <a:p>
            <a:r>
              <a:rPr lang="en-US" sz="6600" b="1" baseline="30000" dirty="0">
                <a:latin typeface="Trebuchet MS" panose="020B0603020202020204" pitchFamily="34" charset="0"/>
              </a:rPr>
              <a:t>16</a:t>
            </a:r>
            <a:r>
              <a:rPr lang="en-US" sz="6600" dirty="0">
                <a:latin typeface="Trebuchet MS" panose="020B0603020202020204" pitchFamily="34" charset="0"/>
              </a:rPr>
              <a:t> Be of the same mind toward one another; do not be haughty in mind, but associate with the lowly. Do not be wise in your own estimation. </a:t>
            </a:r>
          </a:p>
        </p:txBody>
      </p:sp>
    </p:spTree>
    <p:extLst>
      <p:ext uri="{BB962C8B-B14F-4D97-AF65-F5344CB8AC3E}">
        <p14:creationId xmlns:p14="http://schemas.microsoft.com/office/powerpoint/2010/main" val="2539027326"/>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C41A79B-3021-C90E-E3D7-96B2BD5C12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CB9FD4-24C1-DD9B-4682-1B16E39A9567}"/>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Romans 12:14-19 (NASB)</a:t>
            </a:r>
            <a:endParaRPr lang="en-US" sz="72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AF621979-F9E5-7FB2-C112-25E38D863016}"/>
              </a:ext>
            </a:extLst>
          </p:cNvPr>
          <p:cNvSpPr>
            <a:spLocks noGrp="1"/>
          </p:cNvSpPr>
          <p:nvPr>
            <p:ph sz="quarter" idx="13"/>
          </p:nvPr>
        </p:nvSpPr>
        <p:spPr>
          <a:xfrm>
            <a:off x="0" y="1066800"/>
            <a:ext cx="12192000" cy="5791200"/>
          </a:xfrm>
        </p:spPr>
        <p:txBody>
          <a:bodyPr>
            <a:noAutofit/>
          </a:bodyPr>
          <a:lstStyle/>
          <a:p>
            <a:r>
              <a:rPr lang="en-US" sz="6600" b="1" baseline="30000" dirty="0">
                <a:latin typeface="Trebuchet MS" panose="020B0603020202020204" pitchFamily="34" charset="0"/>
              </a:rPr>
              <a:t>17</a:t>
            </a:r>
            <a:r>
              <a:rPr lang="en-US" sz="6600" dirty="0">
                <a:latin typeface="Trebuchet MS" panose="020B0603020202020204" pitchFamily="34" charset="0"/>
              </a:rPr>
              <a:t> Never pay back evil for evil to anyone. Respect what is right in the sight of all men. </a:t>
            </a:r>
          </a:p>
          <a:p>
            <a:r>
              <a:rPr lang="en-US" sz="6600" b="1" baseline="30000" dirty="0">
                <a:latin typeface="Trebuchet MS" panose="020B0603020202020204" pitchFamily="34" charset="0"/>
              </a:rPr>
              <a:t>18</a:t>
            </a:r>
            <a:r>
              <a:rPr lang="en-US" sz="6600" dirty="0">
                <a:latin typeface="Trebuchet MS" panose="020B0603020202020204" pitchFamily="34" charset="0"/>
              </a:rPr>
              <a:t> If possible, so far as it depends on you, be at peace with all men. </a:t>
            </a:r>
          </a:p>
        </p:txBody>
      </p:sp>
    </p:spTree>
    <p:extLst>
      <p:ext uri="{BB962C8B-B14F-4D97-AF65-F5344CB8AC3E}">
        <p14:creationId xmlns:p14="http://schemas.microsoft.com/office/powerpoint/2010/main" val="202807580"/>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DD57905E-2B34-9AF8-E4A7-12B4DCDCE1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65A3C4-6AD5-2FDF-E739-6C97B1B3FC1D}"/>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latin typeface="Trebuchet MS"/>
              </a:rPr>
              <a:t>Romans 12:14-19 (NASB)</a:t>
            </a:r>
            <a:endParaRPr lang="en-US" sz="72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FF7F0D2B-92B8-CFE7-FB1D-2D59456355C3}"/>
              </a:ext>
            </a:extLst>
          </p:cNvPr>
          <p:cNvSpPr>
            <a:spLocks noGrp="1"/>
          </p:cNvSpPr>
          <p:nvPr>
            <p:ph sz="quarter" idx="13"/>
          </p:nvPr>
        </p:nvSpPr>
        <p:spPr>
          <a:xfrm>
            <a:off x="0" y="1066800"/>
            <a:ext cx="12192000" cy="5791200"/>
          </a:xfrm>
        </p:spPr>
        <p:txBody>
          <a:bodyPr>
            <a:noAutofit/>
          </a:bodyPr>
          <a:lstStyle/>
          <a:p>
            <a:r>
              <a:rPr lang="en-US" sz="6600" b="1" baseline="30000" dirty="0">
                <a:latin typeface="Trebuchet MS" panose="020B0603020202020204" pitchFamily="34" charset="0"/>
              </a:rPr>
              <a:t>19</a:t>
            </a:r>
            <a:r>
              <a:rPr lang="en-US" sz="6600" dirty="0">
                <a:latin typeface="Trebuchet MS" panose="020B0603020202020204" pitchFamily="34" charset="0"/>
              </a:rPr>
              <a:t> Never take your own revenge, beloved, but leave room for the wrath </a:t>
            </a:r>
            <a:r>
              <a:rPr lang="en-US" sz="6600" i="1" dirty="0">
                <a:latin typeface="Trebuchet MS" panose="020B0603020202020204" pitchFamily="34" charset="0"/>
              </a:rPr>
              <a:t>of God,</a:t>
            </a:r>
            <a:r>
              <a:rPr lang="en-US" sz="6600" dirty="0">
                <a:latin typeface="Trebuchet MS" panose="020B0603020202020204" pitchFamily="34" charset="0"/>
              </a:rPr>
              <a:t> for it is written, "VENGEANCE IS MINE, I WILL REPAY," says the Lord.</a:t>
            </a:r>
          </a:p>
        </p:txBody>
      </p:sp>
    </p:spTree>
    <p:extLst>
      <p:ext uri="{BB962C8B-B14F-4D97-AF65-F5344CB8AC3E}">
        <p14:creationId xmlns:p14="http://schemas.microsoft.com/office/powerpoint/2010/main" val="991448986"/>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2225" name="Rectangle 2"/>
          <p:cNvSpPr>
            <a:spLocks noGrp="1"/>
          </p:cNvSpPr>
          <p:nvPr>
            <p:ph type="title"/>
          </p:nvPr>
        </p:nvSpPr>
        <p:spPr bwMode="auto">
          <a:xfrm>
            <a:off x="0" y="152400"/>
            <a:ext cx="12191999" cy="1143000"/>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Hear: Romans 10:17</a:t>
            </a:r>
          </a:p>
        </p:txBody>
      </p:sp>
      <p:sp>
        <p:nvSpPr>
          <p:cNvPr id="52226" name="Rectangle 3"/>
          <p:cNvSpPr>
            <a:spLocks noGrp="1"/>
          </p:cNvSpPr>
          <p:nvPr>
            <p:ph sz="quarter" idx="13"/>
          </p:nvPr>
        </p:nvSpPr>
        <p:spPr>
          <a:xfrm>
            <a:off x="-1" y="1295400"/>
            <a:ext cx="12191999" cy="5562600"/>
          </a:xfrm>
        </p:spPr>
        <p:txBody>
          <a:bodyPr>
            <a:normAutofit/>
          </a:bodyPr>
          <a:lstStyle/>
          <a:p>
            <a:pPr marL="0" indent="0">
              <a:buNone/>
            </a:pPr>
            <a:r>
              <a:rPr lang="en-US" sz="9600" i="1" dirty="0">
                <a:effectLst>
                  <a:outerShdw blurRad="38100" dist="38100" dir="2700000" algn="tl">
                    <a:srgbClr val="000000">
                      <a:alpha val="43137"/>
                    </a:srgbClr>
                  </a:outerShdw>
                </a:effectLst>
              </a:rPr>
              <a:t>So then faith cometh by hearing, and hearing by the word of God.</a:t>
            </a:r>
          </a:p>
        </p:txBody>
      </p:sp>
      <p:pic>
        <p:nvPicPr>
          <p:cNvPr id="52227" name="Picture 4" descr="MP900443601[1]"/>
          <p:cNvPicPr>
            <a:picLocks noChangeAspect="1" noChangeArrowheads="1"/>
          </p:cNvPicPr>
          <p:nvPr/>
        </p:nvPicPr>
        <p:blipFill>
          <a:blip r:embed="rId4"/>
          <a:srcRect/>
          <a:stretch>
            <a:fillRect/>
          </a:stretch>
        </p:blipFill>
        <p:spPr bwMode="auto">
          <a:xfrm>
            <a:off x="10028585" y="5405718"/>
            <a:ext cx="2176862" cy="14478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326393578"/>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3249" name="Rectangle 2"/>
          <p:cNvSpPr>
            <a:spLocks noGrp="1"/>
          </p:cNvSpPr>
          <p:nvPr>
            <p:ph type="title"/>
          </p:nvPr>
        </p:nvSpPr>
        <p:spPr bwMode="auto">
          <a:xfrm>
            <a:off x="0" y="0"/>
            <a:ext cx="12192000" cy="1140546"/>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7000" i="1" dirty="0">
                <a:solidFill>
                  <a:srgbClr val="C00000"/>
                </a:solidFill>
                <a:effectLst>
                  <a:outerShdw blurRad="38100" dist="38100" dir="2700000" algn="tl">
                    <a:srgbClr val="000000">
                      <a:alpha val="43137"/>
                    </a:srgbClr>
                  </a:outerShdw>
                </a:effectLst>
              </a:rPr>
              <a:t>Believe: Hebrews 11:6</a:t>
            </a:r>
          </a:p>
        </p:txBody>
      </p:sp>
      <p:sp>
        <p:nvSpPr>
          <p:cNvPr id="53250" name="Rectangle 3"/>
          <p:cNvSpPr>
            <a:spLocks noGrp="1"/>
          </p:cNvSpPr>
          <p:nvPr>
            <p:ph sz="quarter" idx="13"/>
          </p:nvPr>
        </p:nvSpPr>
        <p:spPr>
          <a:xfrm>
            <a:off x="0" y="990600"/>
            <a:ext cx="12192000" cy="5867400"/>
          </a:xfrm>
        </p:spPr>
        <p:txBody>
          <a:bodyPr>
            <a:noAutofit/>
          </a:bodyPr>
          <a:lstStyle/>
          <a:p>
            <a:pPr marL="0" indent="0">
              <a:lnSpc>
                <a:spcPct val="90000"/>
              </a:lnSpc>
              <a:buNone/>
            </a:pPr>
            <a:r>
              <a:rPr lang="en-US" sz="7000" i="1" dirty="0">
                <a:effectLst>
                  <a:outerShdw blurRad="38100" dist="38100" dir="2700000" algn="tl">
                    <a:srgbClr val="000000">
                      <a:alpha val="43137"/>
                    </a:srgbClr>
                  </a:outerShdw>
                </a:effectLst>
              </a:rPr>
              <a:t>But without faith it is impossible to please him: for he that cometh to God must believe that he is, and that he is a rewarder of them that diligently seek him.</a:t>
            </a:r>
          </a:p>
        </p:txBody>
      </p:sp>
      <p:pic>
        <p:nvPicPr>
          <p:cNvPr id="53251" name="Picture 4" descr="MP900443601[1]"/>
          <p:cNvPicPr>
            <a:picLocks noChangeAspect="1" noChangeArrowheads="1"/>
          </p:cNvPicPr>
          <p:nvPr/>
        </p:nvPicPr>
        <p:blipFill>
          <a:blip r:embed="rId4"/>
          <a:srcRect/>
          <a:stretch>
            <a:fillRect/>
          </a:stretch>
        </p:blipFill>
        <p:spPr bwMode="auto">
          <a:xfrm>
            <a:off x="9806823" y="13854"/>
            <a:ext cx="2385178" cy="1586346"/>
          </a:xfrm>
          <a:prstGeom prst="rect">
            <a:avLst/>
          </a:prstGeom>
          <a:noFill/>
          <a:ln w="9525">
            <a:noFill/>
            <a:miter lim="800000"/>
            <a:headEnd/>
            <a:tailEnd/>
          </a:ln>
        </p:spPr>
      </p:pic>
    </p:spTree>
    <p:extLst>
      <p:ext uri="{BB962C8B-B14F-4D97-AF65-F5344CB8AC3E}">
        <p14:creationId xmlns:p14="http://schemas.microsoft.com/office/powerpoint/2010/main" val="2996834355"/>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4273" name="Rectangle 2"/>
          <p:cNvSpPr>
            <a:spLocks noGrp="1"/>
          </p:cNvSpPr>
          <p:nvPr>
            <p:ph type="title"/>
          </p:nvPr>
        </p:nvSpPr>
        <p:spPr bwMode="auto">
          <a:xfrm>
            <a:off x="0" y="6927"/>
            <a:ext cx="12192000" cy="983673"/>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Repent: Luke 13:3</a:t>
            </a:r>
          </a:p>
        </p:txBody>
      </p:sp>
      <p:sp>
        <p:nvSpPr>
          <p:cNvPr id="54274" name="Rectangle 3"/>
          <p:cNvSpPr>
            <a:spLocks noGrp="1"/>
          </p:cNvSpPr>
          <p:nvPr>
            <p:ph sz="quarter" idx="13"/>
          </p:nvPr>
        </p:nvSpPr>
        <p:spPr>
          <a:xfrm>
            <a:off x="0" y="1447800"/>
            <a:ext cx="12268200" cy="5403272"/>
          </a:xfrm>
        </p:spPr>
        <p:txBody>
          <a:bodyPr>
            <a:normAutofit/>
          </a:bodyPr>
          <a:lstStyle/>
          <a:p>
            <a:pPr marL="0" indent="0">
              <a:buNone/>
            </a:pPr>
            <a:r>
              <a:rPr lang="en-US" sz="9600" i="1" dirty="0">
                <a:effectLst>
                  <a:outerShdw blurRad="38100" dist="38100" dir="2700000" algn="tl">
                    <a:srgbClr val="000000">
                      <a:alpha val="43137"/>
                    </a:srgbClr>
                  </a:outerShdw>
                </a:effectLst>
              </a:rPr>
              <a:t>I tell you, Nay: but, except ye repent, ye shall all likewise perish.</a:t>
            </a:r>
            <a:r>
              <a:rPr lang="en-US" sz="9600" i="1" dirty="0">
                <a:solidFill>
                  <a:srgbClr val="3333CC"/>
                </a:solidFill>
                <a:effectLst>
                  <a:outerShdw blurRad="38100" dist="38100" dir="2700000" algn="tl">
                    <a:srgbClr val="000000">
                      <a:alpha val="43137"/>
                    </a:srgbClr>
                  </a:outerShdw>
                </a:effectLst>
              </a:rPr>
              <a:t> </a:t>
            </a:r>
          </a:p>
        </p:txBody>
      </p:sp>
      <p:pic>
        <p:nvPicPr>
          <p:cNvPr id="54275" name="Picture 4" descr="MP900443601[1]"/>
          <p:cNvPicPr>
            <a:picLocks noChangeAspect="1" noChangeArrowheads="1"/>
          </p:cNvPicPr>
          <p:nvPr/>
        </p:nvPicPr>
        <p:blipFill>
          <a:blip r:embed="rId4"/>
          <a:srcRect/>
          <a:stretch>
            <a:fillRect/>
          </a:stretch>
        </p:blipFill>
        <p:spPr bwMode="auto">
          <a:xfrm>
            <a:off x="9671421" y="5181601"/>
            <a:ext cx="2520580" cy="1676400"/>
          </a:xfrm>
          <a:prstGeom prst="rect">
            <a:avLst/>
          </a:prstGeom>
          <a:noFill/>
          <a:ln w="9525">
            <a:noFill/>
            <a:miter lim="800000"/>
            <a:headEnd/>
            <a:tailEnd/>
          </a:ln>
        </p:spPr>
      </p:pic>
    </p:spTree>
    <p:extLst>
      <p:ext uri="{BB962C8B-B14F-4D97-AF65-F5344CB8AC3E}">
        <p14:creationId xmlns:p14="http://schemas.microsoft.com/office/powerpoint/2010/main" val="1544492235"/>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5297" name="Rectangle 2"/>
          <p:cNvSpPr>
            <a:spLocks noGrp="1"/>
          </p:cNvSpPr>
          <p:nvPr>
            <p:ph type="title"/>
          </p:nvPr>
        </p:nvSpPr>
        <p:spPr bwMode="auto">
          <a:xfrm>
            <a:off x="0" y="0"/>
            <a:ext cx="12192000" cy="990600"/>
          </a:xfrm>
          <a:noFill/>
        </p:spPr>
        <p:txBody>
          <a:bodyPr vert="horz" wrap="square" lIns="91440" tIns="45720" rIns="91440" bIns="45720" numCol="1" rtlCol="0" anchor="t" anchorCtr="0" compatLnSpc="1">
            <a:prstTxWarp prst="textNoShape">
              <a:avLst/>
            </a:prstTxWarp>
            <a:normAutofit/>
          </a:bodyPr>
          <a:lstStyle/>
          <a:p>
            <a:pPr marL="0" indent="0" algn="l">
              <a:buNone/>
            </a:pPr>
            <a:r>
              <a:rPr lang="en-US" sz="5500" i="1" dirty="0">
                <a:solidFill>
                  <a:srgbClr val="C00000"/>
                </a:solidFill>
                <a:effectLst>
                  <a:outerShdw blurRad="38100" dist="38100" dir="2700000" algn="tl">
                    <a:srgbClr val="000000">
                      <a:alpha val="43137"/>
                    </a:srgbClr>
                  </a:outerShdw>
                </a:effectLst>
              </a:rPr>
              <a:t>Confess: Matthew 10:32-33</a:t>
            </a:r>
          </a:p>
        </p:txBody>
      </p:sp>
      <p:sp>
        <p:nvSpPr>
          <p:cNvPr id="55298" name="Rectangle 3"/>
          <p:cNvSpPr>
            <a:spLocks noGrp="1"/>
          </p:cNvSpPr>
          <p:nvPr>
            <p:ph sz="quarter" idx="13"/>
          </p:nvPr>
        </p:nvSpPr>
        <p:spPr>
          <a:xfrm>
            <a:off x="0" y="762000"/>
            <a:ext cx="12192000" cy="6096000"/>
          </a:xfrm>
        </p:spPr>
        <p:txBody>
          <a:bodyPr>
            <a:noAutofit/>
          </a:bodyPr>
          <a:lstStyle/>
          <a:p>
            <a:pPr marL="0" indent="0">
              <a:buNone/>
            </a:pPr>
            <a:r>
              <a:rPr lang="en-US" sz="5500" b="1" i="1" dirty="0">
                <a:hlinkClick r:id="rId4"/>
              </a:rPr>
              <a:t>32</a:t>
            </a:r>
            <a:r>
              <a:rPr lang="en-US" sz="5500" b="1" i="1" dirty="0"/>
              <a:t> </a:t>
            </a:r>
            <a:r>
              <a:rPr lang="en-US" sz="5500" i="1" dirty="0">
                <a:effectLst>
                  <a:outerShdw blurRad="38100" dist="38100" dir="2700000" algn="tl">
                    <a:srgbClr val="000000">
                      <a:alpha val="43137"/>
                    </a:srgbClr>
                  </a:outerShdw>
                </a:effectLst>
              </a:rPr>
              <a:t>Whosoever therefore shall confess me before men, him will I confess also before my Father which is in heaven.</a:t>
            </a:r>
            <a:r>
              <a:rPr lang="en-US" sz="5500" b="1" i="1" dirty="0">
                <a:effectLst>
                  <a:outerShdw blurRad="38100" dist="38100" dir="2700000" algn="tl">
                    <a:srgbClr val="000000">
                      <a:alpha val="43137"/>
                    </a:srgbClr>
                  </a:outerShdw>
                </a:effectLst>
              </a:rPr>
              <a:t> </a:t>
            </a:r>
          </a:p>
          <a:p>
            <a:pPr marL="0" indent="0">
              <a:buNone/>
            </a:pPr>
            <a:r>
              <a:rPr lang="en-US" sz="5500" b="1" i="1" dirty="0">
                <a:hlinkClick r:id="rId5"/>
              </a:rPr>
              <a:t>33</a:t>
            </a:r>
            <a:r>
              <a:rPr lang="en-US" sz="5500" b="1" i="1" dirty="0"/>
              <a:t> </a:t>
            </a:r>
            <a:r>
              <a:rPr lang="en-US" sz="5500" i="1" dirty="0">
                <a:effectLst>
                  <a:outerShdw blurRad="38100" dist="38100" dir="2700000" algn="tl">
                    <a:srgbClr val="000000">
                      <a:alpha val="43137"/>
                    </a:srgbClr>
                  </a:outerShdw>
                </a:effectLst>
              </a:rPr>
              <a:t>But whosoever shall deny me before men, him will I also deny before my Father which is in heaven. </a:t>
            </a:r>
          </a:p>
        </p:txBody>
      </p:sp>
      <p:pic>
        <p:nvPicPr>
          <p:cNvPr id="55299" name="Picture 4" descr="MP900443601[1]"/>
          <p:cNvPicPr>
            <a:picLocks noChangeAspect="1" noChangeArrowheads="1"/>
          </p:cNvPicPr>
          <p:nvPr/>
        </p:nvPicPr>
        <p:blipFill>
          <a:blip r:embed="rId6"/>
          <a:srcRect/>
          <a:stretch>
            <a:fillRect/>
          </a:stretch>
        </p:blipFill>
        <p:spPr bwMode="auto">
          <a:xfrm>
            <a:off x="10896600" y="-1"/>
            <a:ext cx="1295400" cy="862101"/>
          </a:xfrm>
          <a:prstGeom prst="rect">
            <a:avLst/>
          </a:prstGeom>
          <a:noFill/>
          <a:ln w="9525">
            <a:noFill/>
            <a:miter lim="800000"/>
            <a:headEnd/>
            <a:tailEnd/>
          </a:ln>
        </p:spPr>
      </p:pic>
    </p:spTree>
    <p:extLst>
      <p:ext uri="{BB962C8B-B14F-4D97-AF65-F5344CB8AC3E}">
        <p14:creationId xmlns:p14="http://schemas.microsoft.com/office/powerpoint/2010/main" val="2421991286"/>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6321" name="Rectangle 2"/>
          <p:cNvSpPr>
            <a:spLocks noGrp="1"/>
          </p:cNvSpPr>
          <p:nvPr>
            <p:ph type="title"/>
          </p:nvPr>
        </p:nvSpPr>
        <p:spPr bwMode="auto">
          <a:xfrm>
            <a:off x="1" y="0"/>
            <a:ext cx="12223028" cy="1371600"/>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000" i="1" dirty="0">
                <a:solidFill>
                  <a:srgbClr val="C00000"/>
                </a:solidFill>
                <a:effectLst>
                  <a:outerShdw blurRad="38100" dist="38100" dir="2700000" algn="tl">
                    <a:srgbClr val="000000">
                      <a:alpha val="43137"/>
                    </a:srgbClr>
                  </a:outerShdw>
                </a:effectLst>
              </a:rPr>
              <a:t>Baptize: Acts 22:16</a:t>
            </a:r>
          </a:p>
        </p:txBody>
      </p:sp>
      <p:sp>
        <p:nvSpPr>
          <p:cNvPr id="56322" name="Rectangle 3"/>
          <p:cNvSpPr>
            <a:spLocks noGrp="1"/>
          </p:cNvSpPr>
          <p:nvPr>
            <p:ph sz="quarter" idx="13"/>
          </p:nvPr>
        </p:nvSpPr>
        <p:spPr>
          <a:xfrm>
            <a:off x="-1" y="1524000"/>
            <a:ext cx="12191999" cy="5334000"/>
          </a:xfrm>
        </p:spPr>
        <p:txBody>
          <a:bodyPr>
            <a:normAutofit/>
          </a:bodyPr>
          <a:lstStyle/>
          <a:p>
            <a:pPr marL="0" indent="0">
              <a:buNone/>
            </a:pPr>
            <a:r>
              <a:rPr lang="en-US" sz="7200" i="1" dirty="0">
                <a:effectLst>
                  <a:outerShdw blurRad="38100" dist="38100" dir="2700000" algn="tl">
                    <a:srgbClr val="000000">
                      <a:alpha val="43137"/>
                    </a:srgbClr>
                  </a:outerShdw>
                </a:effectLst>
              </a:rPr>
              <a:t>And now why </a:t>
            </a:r>
            <a:r>
              <a:rPr lang="en-US" sz="7200" i="1" dirty="0" err="1">
                <a:effectLst>
                  <a:outerShdw blurRad="38100" dist="38100" dir="2700000" algn="tl">
                    <a:srgbClr val="000000">
                      <a:alpha val="43137"/>
                    </a:srgbClr>
                  </a:outerShdw>
                </a:effectLst>
              </a:rPr>
              <a:t>tarriest</a:t>
            </a:r>
            <a:r>
              <a:rPr lang="en-US" sz="7200" i="1" dirty="0">
                <a:effectLst>
                  <a:outerShdw blurRad="38100" dist="38100" dir="2700000" algn="tl">
                    <a:srgbClr val="000000">
                      <a:alpha val="43137"/>
                    </a:srgbClr>
                  </a:outerShdw>
                </a:effectLst>
              </a:rPr>
              <a:t> thou? arise, and be baptized, and wash away thy sins, calling on the name of the Lord.</a:t>
            </a:r>
          </a:p>
        </p:txBody>
      </p:sp>
      <p:pic>
        <p:nvPicPr>
          <p:cNvPr id="56323" name="Picture 4" descr="MP900443601[1]"/>
          <p:cNvPicPr>
            <a:picLocks noChangeAspect="1" noChangeArrowheads="1"/>
          </p:cNvPicPr>
          <p:nvPr/>
        </p:nvPicPr>
        <p:blipFill>
          <a:blip r:embed="rId4"/>
          <a:srcRect/>
          <a:stretch>
            <a:fillRect/>
          </a:stretch>
        </p:blipFill>
        <p:spPr bwMode="auto">
          <a:xfrm>
            <a:off x="9933421" y="-10413"/>
            <a:ext cx="2289608" cy="1524133"/>
          </a:xfrm>
          <a:prstGeom prst="rect">
            <a:avLst/>
          </a:prstGeom>
          <a:noFill/>
          <a:ln w="9525">
            <a:noFill/>
            <a:miter lim="800000"/>
            <a:headEnd/>
            <a:tailEnd/>
          </a:ln>
        </p:spPr>
      </p:pic>
      <p:pic>
        <p:nvPicPr>
          <p:cNvPr id="56324" name="Picture 2" descr="C:\Users\Fain\AppData\Local\Microsoft\Windows\Temporary Internet Files\Content.IE5\RW2PWPFG\MC900057792[1].wmf"/>
          <p:cNvPicPr>
            <a:picLocks noChangeAspect="1" noChangeArrowheads="1"/>
          </p:cNvPicPr>
          <p:nvPr/>
        </p:nvPicPr>
        <p:blipFill>
          <a:blip r:embed="rId5"/>
          <a:srcRect/>
          <a:stretch>
            <a:fillRect/>
          </a:stretch>
        </p:blipFill>
        <p:spPr bwMode="auto">
          <a:xfrm>
            <a:off x="9933421" y="4899025"/>
            <a:ext cx="2227262" cy="1936750"/>
          </a:xfrm>
          <a:prstGeom prst="rect">
            <a:avLst/>
          </a:prstGeom>
          <a:noFill/>
          <a:ln w="9525">
            <a:noFill/>
            <a:miter lim="800000"/>
            <a:headEnd/>
            <a:tailEnd/>
          </a:ln>
        </p:spPr>
      </p:pic>
    </p:spTree>
    <p:extLst>
      <p:ext uri="{BB962C8B-B14F-4D97-AF65-F5344CB8AC3E}">
        <p14:creationId xmlns:p14="http://schemas.microsoft.com/office/powerpoint/2010/main" val="1368784749"/>
      </p:ext>
    </p:extLst>
  </p:cSld>
  <p:clrMapOvr>
    <a:overrideClrMapping bg1="lt1" tx1="dk1" bg2="lt2" tx2="dk2" accent1="accent1" accent2="accent2" accent3="accent3" accent4="accent4" accent5="accent5" accent6="accent6" hlink="hlink" folHlink="folHlink"/>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Paper">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1_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06-28-26 Why I Beleive God Commands Very Best Fruit (1Cor 10_31-33.potx" id="{9AF7B41B-5B1E-45ED-8FEB-A9034BACD84C}" vid="{141FB2D0-9C96-425C-AA96-196BE3D8734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docProps/app.xml><?xml version="1.0" encoding="utf-8"?>
<Properties xmlns="http://schemas.openxmlformats.org/officeDocument/2006/extended-properties" xmlns:vt="http://schemas.openxmlformats.org/officeDocument/2006/docPropsVTypes">
  <Template>Sermon Template Rev</Template>
  <TotalTime>160</TotalTime>
  <Words>1562</Words>
  <Application>Microsoft Office PowerPoint</Application>
  <PresentationFormat>Widescreen</PresentationFormat>
  <Paragraphs>83</Paragraphs>
  <Slides>41</Slides>
  <Notes>6</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41</vt:i4>
      </vt:variant>
    </vt:vector>
  </HeadingPairs>
  <TitlesOfParts>
    <vt:vector size="53" baseType="lpstr">
      <vt:lpstr>Arial</vt:lpstr>
      <vt:lpstr>Calibri</vt:lpstr>
      <vt:lpstr>Calibri Light</vt:lpstr>
      <vt:lpstr>Constantia</vt:lpstr>
      <vt:lpstr>Franklin Gothic Medium</vt:lpstr>
      <vt:lpstr>Helvetica Neue</vt:lpstr>
      <vt:lpstr>Times New Roman</vt:lpstr>
      <vt:lpstr>Trebuchet MS</vt:lpstr>
      <vt:lpstr>Wingdings 2</vt:lpstr>
      <vt:lpstr>Metropolitan</vt:lpstr>
      <vt:lpstr>Paper</vt:lpstr>
      <vt:lpstr>1_Metropolitan</vt:lpstr>
      <vt:lpstr>Jesus Promises to Protect His Church</vt:lpstr>
      <vt:lpstr>Matthew 16:18 (NASB)</vt:lpstr>
      <vt:lpstr>PowerPoint Presentation</vt:lpstr>
      <vt:lpstr>PowerPoint Presentation</vt:lpstr>
      <vt:lpstr>PowerPoint Presentation</vt:lpstr>
      <vt:lpstr>PowerPoint Presentation</vt:lpstr>
      <vt:lpstr>PowerPoint Presentation</vt:lpstr>
      <vt:lpstr>PowerPoint Presentation</vt:lpstr>
      <vt:lpstr>Christ is King of His Kingdom and Head of His Church</vt:lpstr>
      <vt:lpstr>Matthew 16:18-19 (NASB)</vt:lpstr>
      <vt:lpstr>Matthew 16:18-19 (NASB)</vt:lpstr>
      <vt:lpstr>Ephesians 2:19-22 (NASB)</vt:lpstr>
      <vt:lpstr>Ephesians 2:19-22 (NASB)</vt:lpstr>
      <vt:lpstr>Colossians 1:18 (NASB)</vt:lpstr>
      <vt:lpstr>I Timothy 3:15 (NASB)</vt:lpstr>
      <vt:lpstr>The Gates of Hell Cannot Overcome Christ’s Church</vt:lpstr>
      <vt:lpstr>Hebrews 12:28 (NASB)</vt:lpstr>
      <vt:lpstr>Daniel 2:44 (NASB)</vt:lpstr>
      <vt:lpstr>Daniel 7:18 (NASB)</vt:lpstr>
      <vt:lpstr>Jesus Loves and Cares for His Church</vt:lpstr>
      <vt:lpstr>Ephesians 5:25-27 (NASB)</vt:lpstr>
      <vt:lpstr>Ephesians 5:25-27 (NASB)</vt:lpstr>
      <vt:lpstr>Ephesians 5:29 (AMPC)</vt:lpstr>
      <vt:lpstr>Matthew 11:28-30 (NASB)</vt:lpstr>
      <vt:lpstr>Satan Has Put Tares in the Church, Leave Them Alone</vt:lpstr>
      <vt:lpstr>Matthew 13:24-30 (NASB)</vt:lpstr>
      <vt:lpstr>Matthew 13:24-30 (NASB)</vt:lpstr>
      <vt:lpstr>Matthew 13:24-30 (NASB)</vt:lpstr>
      <vt:lpstr>Matthew 13:24-30 (NASB)</vt:lpstr>
      <vt:lpstr>II Timothy 2:24-26 (NASB)</vt:lpstr>
      <vt:lpstr>II Timothy 2:24-26 (NASB)</vt:lpstr>
      <vt:lpstr>God Will Repay; Vengeance is Mine</vt:lpstr>
      <vt:lpstr>Romans 12:14-19 (NASB)</vt:lpstr>
      <vt:lpstr>Romans 12:14-19 (NASB)</vt:lpstr>
      <vt:lpstr>Romans 12:14-19 (NASB)</vt:lpstr>
      <vt:lpstr>Romans 12:14-19 (NASB)</vt:lpstr>
      <vt:lpstr>Hear: Romans 10:17</vt:lpstr>
      <vt:lpstr>Believe: Hebrews 11:6</vt:lpstr>
      <vt:lpstr>Repent: Luke 13:3</vt:lpstr>
      <vt:lpstr>Confess: Matthew 10:32-33</vt:lpstr>
      <vt:lpstr>Baptize: Acts 22:16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Church of Christ Eloy</dc:creator>
  <cp:lastModifiedBy>Stuart Fain</cp:lastModifiedBy>
  <cp:revision>2</cp:revision>
  <dcterms:created xsi:type="dcterms:W3CDTF">2026-06-06T05:19:14Z</dcterms:created>
  <dcterms:modified xsi:type="dcterms:W3CDTF">2026-09-06T07:01:17Z</dcterms:modified>
</cp:coreProperties>
</file>